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G Primary Penmanship" charset="1" panose="02000506000000020003"/>
      <p:regular r:id="rId10"/>
    </p:embeddedFont>
    <p:embeddedFont>
      <p:font typeface="Eastman Grotesque" charset="1" panose="00000500000000000000"/>
      <p:regular r:id="rId11"/>
    </p:embeddedFont>
    <p:embeddedFont>
      <p:font typeface="Eastman Grotesque Bold" charset="1" panose="00000800000000000000"/>
      <p:regular r:id="rId12"/>
    </p:embeddedFont>
    <p:embeddedFont>
      <p:font typeface="Eastman Grotesque Italics" charset="1" panose="00000500000000000000"/>
      <p:regular r:id="rId13"/>
    </p:embeddedFont>
    <p:embeddedFont>
      <p:font typeface="Eastman Grotesque Bold Italics" charset="1" panose="000008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Gliker" charset="1" panose="00000500000000000000"/>
      <p:regular r:id="rId21"/>
    </p:embeddedFont>
    <p:embeddedFont>
      <p:font typeface="Gliker Bold" charset="1" panose="00000800000000000000"/>
      <p:regular r:id="rId22"/>
    </p:embeddedFont>
    <p:embeddedFont>
      <p:font typeface="Gliker Semi-Bold" charset="1" panose="00000700000000000000"/>
      <p:regular r:id="rId23"/>
    </p:embeddedFont>
    <p:embeddedFont>
      <p:font typeface="Gliker Heavy" charset="1" panose="00000A00000000000000"/>
      <p:regular r:id="rId24"/>
    </p:embeddedFont>
    <p:embeddedFont>
      <p:font typeface="Nourd" charset="1" panose="00000500000000000000"/>
      <p:regular r:id="rId25"/>
    </p:embeddedFont>
    <p:embeddedFont>
      <p:font typeface="Nourd Bold" charset="1" panose="00000800000000000000"/>
      <p:regular r:id="rId26"/>
    </p:embeddedFont>
    <p:embeddedFont>
      <p:font typeface="Nourd Light" charset="1" panose="00000400000000000000"/>
      <p:regular r:id="rId27"/>
    </p:embeddedFont>
    <p:embeddedFont>
      <p:font typeface="Nourd Medium" charset="1" panose="00000600000000000000"/>
      <p:regular r:id="rId28"/>
    </p:embeddedFont>
    <p:embeddedFont>
      <p:font typeface="Nourd Semi-Bold" charset="1" panose="00000700000000000000"/>
      <p:regular r:id="rId29"/>
    </p:embeddedFont>
    <p:embeddedFont>
      <p:font typeface="Nourd Heavy" charset="1" panose="00000A00000000000000"/>
      <p:regular r:id="rId30"/>
    </p:embeddedFont>
    <p:embeddedFont>
      <p:font typeface="Varela Round"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slides/slide36.xml" Type="http://schemas.openxmlformats.org/officeDocument/2006/relationships/slide"/><Relationship Id="rId68" Target="slides/slide37.xml" Type="http://schemas.openxmlformats.org/officeDocument/2006/relationships/slide"/><Relationship Id="rId69" Target="slides/slide38.xml" Type="http://schemas.openxmlformats.org/officeDocument/2006/relationships/slide"/><Relationship Id="rId7" Target="fonts/font7.fntdata" Type="http://schemas.openxmlformats.org/officeDocument/2006/relationships/font"/><Relationship Id="rId70" Target="slides/slide3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6.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8B83B2"/>
              </a:solidFill>
              <a:prstDash val="solid"/>
              <a:miter/>
            </a:ln>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702"/>
                </a:lnSpc>
              </a:pPr>
            </a:p>
          </p:txBody>
        </p:sp>
      </p:grpSp>
      <p:sp>
        <p:nvSpPr>
          <p:cNvPr name="Freeform 5" id="5"/>
          <p:cNvSpPr/>
          <p:nvPr/>
        </p:nvSpPr>
        <p:spPr>
          <a:xfrm flipH="false" flipV="false" rot="-6041376">
            <a:off x="12069030" y="5911155"/>
            <a:ext cx="5616374" cy="6435428"/>
          </a:xfrm>
          <a:custGeom>
            <a:avLst/>
            <a:gdLst/>
            <a:ahLst/>
            <a:cxnLst/>
            <a:rect r="r" b="b" t="t" l="l"/>
            <a:pathLst>
              <a:path h="6435428" w="5616374">
                <a:moveTo>
                  <a:pt x="0" y="0"/>
                </a:moveTo>
                <a:lnTo>
                  <a:pt x="5616373" y="0"/>
                </a:lnTo>
                <a:lnTo>
                  <a:pt x="5616373" y="6435428"/>
                </a:lnTo>
                <a:lnTo>
                  <a:pt x="0" y="643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543217">
            <a:off x="11878480" y="-4017991"/>
            <a:ext cx="8261289" cy="8035981"/>
          </a:xfrm>
          <a:custGeom>
            <a:avLst/>
            <a:gdLst/>
            <a:ahLst/>
            <a:cxnLst/>
            <a:rect r="r" b="b" t="t" l="l"/>
            <a:pathLst>
              <a:path h="8035981" w="8261289">
                <a:moveTo>
                  <a:pt x="0" y="0"/>
                </a:moveTo>
                <a:lnTo>
                  <a:pt x="8261289" y="0"/>
                </a:lnTo>
                <a:lnTo>
                  <a:pt x="8261289" y="8035982"/>
                </a:lnTo>
                <a:lnTo>
                  <a:pt x="0" y="8035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7219742"/>
            <a:ext cx="7678380" cy="1315853"/>
          </a:xfrm>
          <a:prstGeom prst="rect">
            <a:avLst/>
          </a:prstGeom>
        </p:spPr>
        <p:txBody>
          <a:bodyPr anchor="t" rtlCol="false" tIns="0" lIns="0" bIns="0" rIns="0">
            <a:spAutoFit/>
          </a:bodyPr>
          <a:lstStyle/>
          <a:p>
            <a:pPr>
              <a:lnSpc>
                <a:spcPts val="5299"/>
              </a:lnSpc>
            </a:pPr>
            <a:r>
              <a:rPr lang="en-US" sz="3785">
                <a:solidFill>
                  <a:srgbClr val="000000"/>
                </a:solidFill>
                <a:latin typeface="Varela Round"/>
              </a:rPr>
              <a:t>BRISTI HALDER  22CD3009</a:t>
            </a:r>
          </a:p>
          <a:p>
            <a:pPr>
              <a:lnSpc>
                <a:spcPts val="5299"/>
              </a:lnSpc>
            </a:pPr>
            <a:r>
              <a:rPr lang="en-US" sz="3785">
                <a:solidFill>
                  <a:srgbClr val="000000"/>
                </a:solidFill>
                <a:latin typeface="Varela Round"/>
              </a:rPr>
              <a:t>VEDANSHI PATHAK  22CD3033</a:t>
            </a:r>
          </a:p>
        </p:txBody>
      </p:sp>
      <p:sp>
        <p:nvSpPr>
          <p:cNvPr name="TextBox 8" id="8"/>
          <p:cNvSpPr txBox="true"/>
          <p:nvPr/>
        </p:nvSpPr>
        <p:spPr>
          <a:xfrm rot="0">
            <a:off x="1028700" y="3478141"/>
            <a:ext cx="12154798" cy="3378343"/>
          </a:xfrm>
          <a:prstGeom prst="rect">
            <a:avLst/>
          </a:prstGeom>
        </p:spPr>
        <p:txBody>
          <a:bodyPr anchor="t" rtlCol="false" tIns="0" lIns="0" bIns="0" rIns="0">
            <a:spAutoFit/>
          </a:bodyPr>
          <a:lstStyle/>
          <a:p>
            <a:pPr>
              <a:lnSpc>
                <a:spcPts val="13250"/>
              </a:lnSpc>
            </a:pPr>
            <a:r>
              <a:rPr lang="en-US" sz="11522">
                <a:solidFill>
                  <a:srgbClr val="000000"/>
                </a:solidFill>
                <a:latin typeface="Eastman Grotesque Bold"/>
              </a:rPr>
              <a:t>WEATHER DATA</a:t>
            </a:r>
          </a:p>
          <a:p>
            <a:pPr>
              <a:lnSpc>
                <a:spcPts val="13250"/>
              </a:lnSpc>
            </a:pPr>
            <a:r>
              <a:rPr lang="en-US" sz="11522">
                <a:solidFill>
                  <a:srgbClr val="000000"/>
                </a:solidFill>
                <a:latin typeface="Eastman Grotesque Bold"/>
              </a:rPr>
              <a:t>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22898" y="2346220"/>
            <a:ext cx="11515288" cy="7486933"/>
          </a:xfrm>
          <a:custGeom>
            <a:avLst/>
            <a:gdLst/>
            <a:ahLst/>
            <a:cxnLst/>
            <a:rect r="r" b="b" t="t" l="l"/>
            <a:pathLst>
              <a:path h="7486933" w="11515288">
                <a:moveTo>
                  <a:pt x="0" y="0"/>
                </a:moveTo>
                <a:lnTo>
                  <a:pt x="11515288" y="0"/>
                </a:lnTo>
                <a:lnTo>
                  <a:pt x="11515288" y="7486934"/>
                </a:lnTo>
                <a:lnTo>
                  <a:pt x="0" y="7486934"/>
                </a:lnTo>
                <a:lnTo>
                  <a:pt x="0" y="0"/>
                </a:lnTo>
                <a:close/>
              </a:path>
            </a:pathLst>
          </a:custGeom>
          <a:blipFill>
            <a:blip r:embed="rId6"/>
            <a:stretch>
              <a:fillRect l="-10729" t="-6114" r="-34165" b="0"/>
            </a:stretch>
          </a:blipFill>
        </p:spPr>
      </p:sp>
      <p:sp>
        <p:nvSpPr>
          <p:cNvPr name="TextBox 8" id="8"/>
          <p:cNvSpPr txBox="true"/>
          <p:nvPr/>
        </p:nvSpPr>
        <p:spPr>
          <a:xfrm rot="0">
            <a:off x="3511015" y="1135273"/>
            <a:ext cx="12494699" cy="1210947"/>
          </a:xfrm>
          <a:prstGeom prst="rect">
            <a:avLst/>
          </a:prstGeom>
        </p:spPr>
        <p:txBody>
          <a:bodyPr anchor="t" rtlCol="false" tIns="0" lIns="0" bIns="0" rIns="0">
            <a:spAutoFit/>
          </a:bodyPr>
          <a:lstStyle/>
          <a:p>
            <a:pPr>
              <a:lnSpc>
                <a:spcPts val="9799"/>
              </a:lnSpc>
            </a:pPr>
            <a:r>
              <a:rPr lang="en-US" sz="6999">
                <a:solidFill>
                  <a:srgbClr val="FF3131"/>
                </a:solidFill>
                <a:latin typeface="Eastman Grotesque Bold"/>
                <a:ea typeface="Eastman Grotesque Bold"/>
              </a:rPr>
              <a:t>Pie﻿ Chart </a:t>
            </a:r>
            <a:r>
              <a:rPr lang="en-US" sz="6999">
                <a:solidFill>
                  <a:srgbClr val="000000"/>
                </a:solidFill>
                <a:latin typeface="Eastman Grotesque Bold"/>
              </a:rPr>
              <a:t>for Summary Count</a:t>
            </a:r>
            <a:r>
              <a:rPr lang="en-US" sz="6999">
                <a:solidFill>
                  <a:srgbClr val="000000"/>
                </a:solidFill>
                <a:latin typeface="Eastman Grotesque Bold"/>
              </a:rPr>
              <a:t> </a:t>
            </a:r>
          </a:p>
        </p:txBody>
      </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78CED6"/>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3511015" y="1028700"/>
            <a:ext cx="1778234" cy="17782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7" id="7"/>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TextBox 8" id="8"/>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9" id="9"/>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5462" y="1416478"/>
            <a:ext cx="1041514" cy="1048592"/>
          </a:xfrm>
          <a:custGeom>
            <a:avLst/>
            <a:gdLst/>
            <a:ahLst/>
            <a:cxnLst/>
            <a:rect r="r" b="b" t="t" l="l"/>
            <a:pathLst>
              <a:path h="1048592" w="1041514">
                <a:moveTo>
                  <a:pt x="0" y="0"/>
                </a:moveTo>
                <a:lnTo>
                  <a:pt x="1041514" y="0"/>
                </a:lnTo>
                <a:lnTo>
                  <a:pt x="1041514" y="1048592"/>
                </a:lnTo>
                <a:lnTo>
                  <a:pt x="0" y="104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3941448"/>
            <a:ext cx="16726147" cy="3787834"/>
          </a:xfrm>
          <a:prstGeom prst="rect">
            <a:avLst/>
          </a:prstGeom>
        </p:spPr>
        <p:txBody>
          <a:bodyPr anchor="t" rtlCol="false" tIns="0" lIns="0" bIns="0" rIns="0">
            <a:spAutoFit/>
          </a:bodyPr>
          <a:lstStyle/>
          <a:p>
            <a:pPr algn="ctr">
              <a:lnSpc>
                <a:spcPts val="7521"/>
              </a:lnSpc>
              <a:spcBef>
                <a:spcPct val="0"/>
              </a:spcBef>
            </a:pPr>
            <a:r>
              <a:rPr lang="en-US" sz="5372">
                <a:solidFill>
                  <a:srgbClr val="000000"/>
                </a:solidFill>
                <a:latin typeface="KG Primary Penmanship"/>
              </a:rPr>
              <a:t>The previous </a:t>
            </a:r>
            <a:r>
              <a:rPr lang="en-US" sz="5372">
                <a:solidFill>
                  <a:srgbClr val="FF3131"/>
                </a:solidFill>
                <a:latin typeface="KG Primary Penmanship"/>
              </a:rPr>
              <a:t>PIE CHART </a:t>
            </a:r>
            <a:r>
              <a:rPr lang="en-US" sz="5372">
                <a:solidFill>
                  <a:srgbClr val="000000"/>
                </a:solidFill>
                <a:latin typeface="KG Primary Penmanship"/>
              </a:rPr>
              <a:t> tells you about the summary of the given dataset. It provides you with the count for the given data . Here in this case, formatted data is more in number and the visibility count is the least.</a:t>
            </a:r>
          </a:p>
        </p:txBody>
      </p:sp>
    </p:spTree>
  </p:cSld>
  <p:clrMapOvr>
    <a:masterClrMapping/>
  </p:clrMapOvr>
  <p:transition spd="slow">
    <p:cover dir="r"/>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161897" y="2523810"/>
            <a:ext cx="10870494" cy="7341984"/>
          </a:xfrm>
          <a:custGeom>
            <a:avLst/>
            <a:gdLst/>
            <a:ahLst/>
            <a:cxnLst/>
            <a:rect r="r" b="b" t="t" l="l"/>
            <a:pathLst>
              <a:path h="7341984" w="10870494">
                <a:moveTo>
                  <a:pt x="0" y="0"/>
                </a:moveTo>
                <a:lnTo>
                  <a:pt x="10870494" y="0"/>
                </a:lnTo>
                <a:lnTo>
                  <a:pt x="10870494" y="7341985"/>
                </a:lnTo>
                <a:lnTo>
                  <a:pt x="0" y="7341985"/>
                </a:lnTo>
                <a:lnTo>
                  <a:pt x="0" y="0"/>
                </a:lnTo>
                <a:close/>
              </a:path>
            </a:pathLst>
          </a:custGeom>
          <a:blipFill>
            <a:blip r:embed="rId6"/>
            <a:stretch>
              <a:fillRect l="-11742" t="-8654" r="-28250" b="0"/>
            </a:stretch>
          </a:blipFill>
        </p:spPr>
      </p:sp>
      <p:sp>
        <p:nvSpPr>
          <p:cNvPr name="TextBox 8" id="8"/>
          <p:cNvSpPr txBox="true"/>
          <p:nvPr/>
        </p:nvSpPr>
        <p:spPr>
          <a:xfrm rot="0">
            <a:off x="5247609" y="626428"/>
            <a:ext cx="8434389" cy="189738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Representation of summary using </a:t>
            </a:r>
            <a:r>
              <a:rPr lang="en-US" sz="5399">
                <a:solidFill>
                  <a:srgbClr val="FF3131"/>
                </a:solidFill>
                <a:latin typeface="Eastman Grotesque Bold"/>
              </a:rPr>
              <a:t>pie chart</a:t>
            </a:r>
          </a:p>
        </p:txBody>
      </p:sp>
    </p:spTree>
  </p:cSld>
  <p:clrMapOvr>
    <a:masterClrMapping/>
  </p:clrMapOvr>
  <p:transition spd="slow">
    <p:cover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3511015" y="1028700"/>
            <a:ext cx="1778234" cy="17782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7" id="7"/>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TextBox 8" id="8"/>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9" id="9"/>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915462" y="1416478"/>
            <a:ext cx="1041514" cy="1048592"/>
          </a:xfrm>
          <a:custGeom>
            <a:avLst/>
            <a:gdLst/>
            <a:ahLst/>
            <a:cxnLst/>
            <a:rect r="r" b="b" t="t" l="l"/>
            <a:pathLst>
              <a:path h="1048592" w="1041514">
                <a:moveTo>
                  <a:pt x="0" y="0"/>
                </a:moveTo>
                <a:lnTo>
                  <a:pt x="1041514" y="0"/>
                </a:lnTo>
                <a:lnTo>
                  <a:pt x="1041514" y="1048592"/>
                </a:lnTo>
                <a:lnTo>
                  <a:pt x="0" y="104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065318" y="4283707"/>
            <a:ext cx="12573000" cy="1953261"/>
          </a:xfrm>
          <a:prstGeom prst="rect">
            <a:avLst/>
          </a:prstGeom>
        </p:spPr>
        <p:txBody>
          <a:bodyPr anchor="t" rtlCol="false" tIns="0" lIns="0" bIns="0" rIns="0">
            <a:spAutoFit/>
          </a:bodyPr>
          <a:lstStyle/>
          <a:p>
            <a:pPr algn="ctr">
              <a:lnSpc>
                <a:spcPts val="7839"/>
              </a:lnSpc>
              <a:spcBef>
                <a:spcPct val="0"/>
              </a:spcBef>
            </a:pPr>
            <a:r>
              <a:rPr lang="en-US" sz="5599">
                <a:solidFill>
                  <a:srgbClr val="000000"/>
                </a:solidFill>
                <a:latin typeface="KG Primary Penmanship"/>
              </a:rPr>
              <a:t>This </a:t>
            </a:r>
            <a:r>
              <a:rPr lang="en-US" sz="5599">
                <a:solidFill>
                  <a:srgbClr val="FF3131"/>
                </a:solidFill>
                <a:latin typeface="KG Primary Penmanship"/>
              </a:rPr>
              <a:t>PIE CHART</a:t>
            </a:r>
            <a:r>
              <a:rPr lang="en-US" sz="5599">
                <a:solidFill>
                  <a:srgbClr val="000000"/>
                </a:solidFill>
                <a:latin typeface="KG Primary Penmanship"/>
              </a:rPr>
              <a:t>  shows you which weather condition occurred the most in the given dataset.</a:t>
            </a:r>
          </a:p>
        </p:txBody>
      </p:sp>
    </p:spTree>
  </p:cSld>
  <p:clrMapOvr>
    <a:masterClrMapping/>
  </p:clrMapOvr>
  <p:transition spd="slow">
    <p:cover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57466" y="2610085"/>
            <a:ext cx="12973068" cy="6810146"/>
          </a:xfrm>
          <a:custGeom>
            <a:avLst/>
            <a:gdLst/>
            <a:ahLst/>
            <a:cxnLst/>
            <a:rect r="r" b="b" t="t" l="l"/>
            <a:pathLst>
              <a:path h="6810146" w="12973068">
                <a:moveTo>
                  <a:pt x="0" y="0"/>
                </a:moveTo>
                <a:lnTo>
                  <a:pt x="12973068" y="0"/>
                </a:lnTo>
                <a:lnTo>
                  <a:pt x="12973068" y="6810146"/>
                </a:lnTo>
                <a:lnTo>
                  <a:pt x="0" y="6810146"/>
                </a:lnTo>
                <a:lnTo>
                  <a:pt x="0" y="0"/>
                </a:lnTo>
                <a:close/>
              </a:path>
            </a:pathLst>
          </a:custGeom>
          <a:blipFill>
            <a:blip r:embed="rId4"/>
            <a:stretch>
              <a:fillRect l="0" t="0" r="-6549"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436219" y="876300"/>
            <a:ext cx="11989138" cy="1302388"/>
          </a:xfrm>
          <a:prstGeom prst="rect">
            <a:avLst/>
          </a:prstGeom>
        </p:spPr>
        <p:txBody>
          <a:bodyPr anchor="t" rtlCol="false" tIns="0" lIns="0" bIns="0" rIns="0">
            <a:spAutoFit/>
          </a:bodyPr>
          <a:lstStyle/>
          <a:p>
            <a:pPr>
              <a:lnSpc>
                <a:spcPts val="10639"/>
              </a:lnSpc>
            </a:pPr>
            <a:r>
              <a:rPr lang="en-US" sz="7599">
                <a:solidFill>
                  <a:srgbClr val="000000"/>
                </a:solidFill>
                <a:latin typeface="Eastman Grotesque Bold"/>
              </a:rPr>
              <a:t>Word Cloud</a:t>
            </a:r>
          </a:p>
        </p:txBody>
      </p:sp>
    </p:spTree>
  </p:cSld>
  <p:clrMapOvr>
    <a:masterClrMapping/>
  </p:clrMapOvr>
  <p:transition spd="slow">
    <p:cover di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a:lnSpc>
                  <a:spcPts val="3640"/>
                </a:lnSpc>
                <a:spcBef>
                  <a:spcPct val="0"/>
                </a:spcBef>
              </a:pPr>
            </a:p>
          </p:txBody>
        </p:sp>
      </p:grpSp>
      <p:sp>
        <p:nvSpPr>
          <p:cNvPr name="TextBox 5" id="5"/>
          <p:cNvSpPr txBox="true"/>
          <p:nvPr/>
        </p:nvSpPr>
        <p:spPr>
          <a:xfrm rot="0">
            <a:off x="3049311" y="1571004"/>
            <a:ext cx="8537069"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            Insights</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421517" y="3310769"/>
            <a:ext cx="12071872" cy="4844913"/>
          </a:xfrm>
          <a:prstGeom prst="rect">
            <a:avLst/>
          </a:prstGeom>
        </p:spPr>
        <p:txBody>
          <a:bodyPr anchor="t" rtlCol="false" tIns="0" lIns="0" bIns="0" rIns="0">
            <a:spAutoFit/>
          </a:bodyPr>
          <a:lstStyle/>
          <a:p>
            <a:pPr algn="ctr">
              <a:lnSpc>
                <a:spcPts val="9632"/>
              </a:lnSpc>
              <a:spcBef>
                <a:spcPct val="0"/>
              </a:spcBef>
            </a:pPr>
            <a:r>
              <a:rPr lang="en-US" sz="6880">
                <a:solidFill>
                  <a:srgbClr val="000000"/>
                </a:solidFill>
                <a:latin typeface="KG Primary Penmanship"/>
              </a:rPr>
              <a:t>The </a:t>
            </a:r>
            <a:r>
              <a:rPr lang="en-US" sz="6880">
                <a:solidFill>
                  <a:srgbClr val="FF3131"/>
                </a:solidFill>
                <a:latin typeface="KG Primary Penmanship"/>
              </a:rPr>
              <a:t>word cloud</a:t>
            </a:r>
            <a:r>
              <a:rPr lang="en-US" sz="6880">
                <a:solidFill>
                  <a:srgbClr val="000000"/>
                </a:solidFill>
                <a:latin typeface="KG Primary Penmanship"/>
              </a:rPr>
              <a:t> visually represents the frequency of Summary, with more frequently occurring Summary appearing larger in the cloud.</a:t>
            </a:r>
          </a:p>
        </p:txBody>
      </p:sp>
      <p:grpSp>
        <p:nvGrpSpPr>
          <p:cNvPr name="Group 9" id="9"/>
          <p:cNvGrpSpPr/>
          <p:nvPr/>
        </p:nvGrpSpPr>
        <p:grpSpPr>
          <a:xfrm rot="0">
            <a:off x="3511015" y="1328638"/>
            <a:ext cx="1478295" cy="1478295"/>
            <a:chOff x="0" y="0"/>
            <a:chExt cx="1971061" cy="1971061"/>
          </a:xfrm>
        </p:grpSpPr>
        <p:grpSp>
          <p:nvGrpSpPr>
            <p:cNvPr name="Group 10" id="10"/>
            <p:cNvGrpSpPr/>
            <p:nvPr/>
          </p:nvGrpSpPr>
          <p:grpSpPr>
            <a:xfrm rot="0">
              <a:off x="0" y="0"/>
              <a:ext cx="1971061" cy="197106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2" id="12"/>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3" id="13"/>
            <p:cNvSpPr/>
            <p:nvPr/>
          </p:nvSpPr>
          <p:spPr>
            <a:xfrm flipH="false" flipV="false" rot="0">
              <a:off x="448304" y="429827"/>
              <a:ext cx="1154453" cy="1162299"/>
            </a:xfrm>
            <a:custGeom>
              <a:avLst/>
              <a:gdLst/>
              <a:ahLst/>
              <a:cxnLst/>
              <a:rect r="r" b="b" t="t" l="l"/>
              <a:pathLst>
                <a:path h="1162299" w="1154453">
                  <a:moveTo>
                    <a:pt x="0" y="0"/>
                  </a:moveTo>
                  <a:lnTo>
                    <a:pt x="1154453" y="0"/>
                  </a:lnTo>
                  <a:lnTo>
                    <a:pt x="1154453" y="1162299"/>
                  </a:lnTo>
                  <a:lnTo>
                    <a:pt x="0" y="1162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transition spd="slow">
    <p:cover dir="r"/>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36141" y="513339"/>
            <a:ext cx="11168066" cy="9501287"/>
          </a:xfrm>
          <a:custGeom>
            <a:avLst/>
            <a:gdLst/>
            <a:ahLst/>
            <a:cxnLst/>
            <a:rect r="r" b="b" t="t" l="l"/>
            <a:pathLst>
              <a:path h="9501287" w="11168066">
                <a:moveTo>
                  <a:pt x="0" y="0"/>
                </a:moveTo>
                <a:lnTo>
                  <a:pt x="11168066" y="0"/>
                </a:lnTo>
                <a:lnTo>
                  <a:pt x="11168066" y="9501286"/>
                </a:lnTo>
                <a:lnTo>
                  <a:pt x="0" y="9501286"/>
                </a:lnTo>
                <a:lnTo>
                  <a:pt x="0" y="0"/>
                </a:lnTo>
                <a:close/>
              </a:path>
            </a:pathLst>
          </a:custGeom>
          <a:blipFill>
            <a:blip r:embed="rId6"/>
            <a:stretch>
              <a:fillRect l="0" t="-1351" r="0" b="0"/>
            </a:stretch>
          </a:blipFill>
        </p:spPr>
      </p:sp>
      <p:sp>
        <p:nvSpPr>
          <p:cNvPr name="TextBox 8" id="8"/>
          <p:cNvSpPr txBox="true"/>
          <p:nvPr/>
        </p:nvSpPr>
        <p:spPr>
          <a:xfrm rot="0">
            <a:off x="806451" y="3355431"/>
            <a:ext cx="3629767" cy="6299202"/>
          </a:xfrm>
          <a:prstGeom prst="rect">
            <a:avLst/>
          </a:prstGeom>
        </p:spPr>
        <p:txBody>
          <a:bodyPr anchor="t" rtlCol="false" tIns="0" lIns="0" bIns="0" rIns="0">
            <a:spAutoFit/>
          </a:bodyPr>
          <a:lstStyle/>
          <a:p>
            <a:pPr>
              <a:lnSpc>
                <a:spcPts val="10639"/>
              </a:lnSpc>
            </a:pPr>
            <a:r>
              <a:rPr lang="en-US" sz="7599">
                <a:solidFill>
                  <a:srgbClr val="000000"/>
                </a:solidFill>
                <a:latin typeface="Eastman Grotesque Bold"/>
              </a:rPr>
              <a:t>Heat Map</a:t>
            </a:r>
          </a:p>
          <a:p>
            <a:pPr>
              <a:lnSpc>
                <a:spcPts val="4759"/>
              </a:lnSpc>
            </a:pPr>
            <a:r>
              <a:rPr lang="en-US" sz="3399">
                <a:solidFill>
                  <a:srgbClr val="000000"/>
                </a:solidFill>
                <a:latin typeface="Arimo Bold"/>
              </a:rPr>
              <a:t>Representation of (Temp, Humidity, Visibility, Wind Speed, Apparent Temp)</a:t>
            </a:r>
          </a:p>
        </p:txBody>
      </p:sp>
    </p:spTree>
  </p:cSld>
  <p:clrMapOvr>
    <a:masterClrMapping/>
  </p:clrMapOvr>
  <p:transition spd="slow">
    <p:cover dir="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9139238" y="4642482"/>
            <a:ext cx="9525" cy="887095"/>
          </a:xfrm>
          <a:prstGeom prst="rect">
            <a:avLst/>
          </a:prstGeom>
        </p:spPr>
        <p:txBody>
          <a:bodyPr anchor="t" rtlCol="false" tIns="0" lIns="0" bIns="0" rIns="0">
            <a:spAutoFit/>
          </a:bodyPr>
          <a:lstStyle/>
          <a:p>
            <a:pPr algn="ctr">
              <a:lnSpc>
                <a:spcPts val="7279"/>
              </a:lnSpc>
            </a:pPr>
          </a:p>
        </p:txBody>
      </p:sp>
      <p:sp>
        <p:nvSpPr>
          <p:cNvPr name="TextBox 14" id="14"/>
          <p:cNvSpPr txBox="true"/>
          <p:nvPr/>
        </p:nvSpPr>
        <p:spPr>
          <a:xfrm rot="0">
            <a:off x="1939518" y="3192502"/>
            <a:ext cx="13464689" cy="4555456"/>
          </a:xfrm>
          <a:prstGeom prst="rect">
            <a:avLst/>
          </a:prstGeom>
        </p:spPr>
        <p:txBody>
          <a:bodyPr anchor="t" rtlCol="false" tIns="0" lIns="0" bIns="0" rIns="0">
            <a:spAutoFit/>
          </a:bodyPr>
          <a:lstStyle/>
          <a:p>
            <a:pPr algn="ctr">
              <a:lnSpc>
                <a:spcPts val="7211"/>
              </a:lnSpc>
              <a:spcBef>
                <a:spcPct val="0"/>
              </a:spcBef>
            </a:pPr>
            <a:r>
              <a:rPr lang="en-US" sz="5151">
                <a:solidFill>
                  <a:srgbClr val="000000"/>
                </a:solidFill>
                <a:latin typeface="KG Primary Penmanship"/>
              </a:rPr>
              <a:t>The given </a:t>
            </a:r>
            <a:r>
              <a:rPr lang="en-US" sz="5151">
                <a:solidFill>
                  <a:srgbClr val="FF3131"/>
                </a:solidFill>
                <a:latin typeface="KG Primary Penmanship"/>
              </a:rPr>
              <a:t>HEATMAP</a:t>
            </a:r>
            <a:r>
              <a:rPr lang="en-US" sz="5151">
                <a:solidFill>
                  <a:srgbClr val="000000"/>
                </a:solidFill>
                <a:latin typeface="KG Primary Penmanship"/>
              </a:rPr>
              <a:t> explains you about the  the correlation between the different parameters. As we can see here , the red color shows the maximum correlation  between the parameters while the dark blue part shows the least correlation.</a:t>
            </a:r>
          </a:p>
        </p:txBody>
      </p:sp>
    </p:spTree>
  </p:cSld>
  <p:clrMapOvr>
    <a:masterClrMapping/>
  </p:clrMapOvr>
  <p:transition spd="slow">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291971" y="2018866"/>
            <a:ext cx="10862083" cy="7947557"/>
          </a:xfrm>
          <a:custGeom>
            <a:avLst/>
            <a:gdLst/>
            <a:ahLst/>
            <a:cxnLst/>
            <a:rect r="r" b="b" t="t" l="l"/>
            <a:pathLst>
              <a:path h="7947557" w="10862083">
                <a:moveTo>
                  <a:pt x="0" y="0"/>
                </a:moveTo>
                <a:lnTo>
                  <a:pt x="10862083" y="0"/>
                </a:lnTo>
                <a:lnTo>
                  <a:pt x="10862083" y="7947557"/>
                </a:lnTo>
                <a:lnTo>
                  <a:pt x="0" y="7947557"/>
                </a:lnTo>
                <a:lnTo>
                  <a:pt x="0" y="0"/>
                </a:lnTo>
                <a:close/>
              </a:path>
            </a:pathLst>
          </a:custGeom>
          <a:blipFill>
            <a:blip r:embed="rId6"/>
            <a:stretch>
              <a:fillRect l="0" t="-5763" r="0" b="-1739"/>
            </a:stretch>
          </a:blipFill>
        </p:spPr>
      </p:sp>
      <p:sp>
        <p:nvSpPr>
          <p:cNvPr name="TextBox 8" id="8"/>
          <p:cNvSpPr txBox="true"/>
          <p:nvPr/>
        </p:nvSpPr>
        <p:spPr>
          <a:xfrm rot="0">
            <a:off x="5277499" y="509469"/>
            <a:ext cx="8385204" cy="1509396"/>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Bar Chart</a:t>
            </a:r>
          </a:p>
          <a:p>
            <a:pPr>
              <a:lnSpc>
                <a:spcPts val="4339"/>
              </a:lnSpc>
            </a:pPr>
            <a:r>
              <a:rPr lang="en-US" sz="3099">
                <a:solidFill>
                  <a:srgbClr val="000000"/>
                </a:solidFill>
                <a:latin typeface="Arimo Bold"/>
              </a:rPr>
              <a:t>Re</a:t>
            </a:r>
            <a:r>
              <a:rPr lang="en-US" sz="3099">
                <a:solidFill>
                  <a:srgbClr val="000000"/>
                </a:solidFill>
                <a:latin typeface="Arimo Bold"/>
              </a:rPr>
              <a:t>presentation of Temp VS summary graph</a:t>
            </a:r>
          </a:p>
        </p:txBody>
      </p:sp>
    </p:spTree>
  </p:cSld>
  <p:clrMapOvr>
    <a:masterClrMapping/>
  </p:clrMapOvr>
  <p:transition spd="slow">
    <p:cover dir="d"/>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1028700" y="4589979"/>
            <a:ext cx="16078581" cy="1777057"/>
          </a:xfrm>
          <a:prstGeom prst="rect">
            <a:avLst/>
          </a:prstGeom>
        </p:spPr>
        <p:txBody>
          <a:bodyPr anchor="t" rtlCol="false" tIns="0" lIns="0" bIns="0" rIns="0">
            <a:spAutoFit/>
          </a:bodyPr>
          <a:lstStyle/>
          <a:p>
            <a:pPr algn="ctr">
              <a:lnSpc>
                <a:spcPts val="7051"/>
              </a:lnSpc>
              <a:spcBef>
                <a:spcPct val="0"/>
              </a:spcBef>
            </a:pPr>
            <a:r>
              <a:rPr lang="en-US" sz="5037">
                <a:solidFill>
                  <a:srgbClr val="000000"/>
                </a:solidFill>
                <a:latin typeface="KG Primary Penmanship"/>
              </a:rPr>
              <a:t>The </a:t>
            </a:r>
            <a:r>
              <a:rPr lang="en-US" sz="5037">
                <a:solidFill>
                  <a:srgbClr val="FF3131"/>
                </a:solidFill>
                <a:latin typeface="KG Primary Penmanship"/>
              </a:rPr>
              <a:t>BAR CHART</a:t>
            </a:r>
            <a:r>
              <a:rPr lang="en-US" sz="5037">
                <a:solidFill>
                  <a:srgbClr val="000000"/>
                </a:solidFill>
                <a:latin typeface="KG Primary Penmanship"/>
              </a:rPr>
              <a:t> represents the relation between the summary and average temperature along with the precipitation type i.e. snow or rain.</a:t>
            </a:r>
          </a:p>
        </p:txBody>
      </p:sp>
    </p:spTree>
  </p:cSld>
  <p:clrMapOvr>
    <a:masterClrMapping/>
  </p:clrMapOvr>
  <p:transition spd="slow">
    <p:cover dir="r"/>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78CED6"/>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5240000" y="-842274"/>
            <a:ext cx="3048000" cy="3266068"/>
          </a:xfrm>
          <a:custGeom>
            <a:avLst/>
            <a:gdLst/>
            <a:ahLst/>
            <a:cxnLst/>
            <a:rect r="r" b="b" t="t" l="l"/>
            <a:pathLst>
              <a:path h="3266068" w="3048000">
                <a:moveTo>
                  <a:pt x="0" y="0"/>
                </a:moveTo>
                <a:lnTo>
                  <a:pt x="3048000" y="0"/>
                </a:lnTo>
                <a:lnTo>
                  <a:pt x="3048000" y="3266068"/>
                </a:lnTo>
                <a:lnTo>
                  <a:pt x="0" y="3266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842274"/>
            <a:ext cx="3048000" cy="3266068"/>
          </a:xfrm>
          <a:custGeom>
            <a:avLst/>
            <a:gdLst/>
            <a:ahLst/>
            <a:cxnLst/>
            <a:rect r="r" b="b" t="t" l="l"/>
            <a:pathLst>
              <a:path h="3266068" w="3048000">
                <a:moveTo>
                  <a:pt x="3048000" y="0"/>
                </a:moveTo>
                <a:lnTo>
                  <a:pt x="0" y="0"/>
                </a:lnTo>
                <a:lnTo>
                  <a:pt x="0" y="3266068"/>
                </a:lnTo>
                <a:lnTo>
                  <a:pt x="3048000" y="3266068"/>
                </a:lnTo>
                <a:lnTo>
                  <a:pt x="3048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262377" y="6503735"/>
            <a:ext cx="1000978" cy="833542"/>
          </a:xfrm>
          <a:custGeom>
            <a:avLst/>
            <a:gdLst/>
            <a:ahLst/>
            <a:cxnLst/>
            <a:rect r="r" b="b" t="t" l="l"/>
            <a:pathLst>
              <a:path h="833542" w="1000978">
                <a:moveTo>
                  <a:pt x="0" y="0"/>
                </a:moveTo>
                <a:lnTo>
                  <a:pt x="1000978" y="0"/>
                </a:lnTo>
                <a:lnTo>
                  <a:pt x="1000978" y="833541"/>
                </a:lnTo>
                <a:lnTo>
                  <a:pt x="0" y="833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524125" y="3518831"/>
            <a:ext cx="13239750" cy="3648076"/>
          </a:xfrm>
          <a:prstGeom prst="rect">
            <a:avLst/>
          </a:prstGeom>
        </p:spPr>
        <p:txBody>
          <a:bodyPr anchor="t" rtlCol="false" tIns="0" lIns="0" bIns="0" rIns="0">
            <a:spAutoFit/>
          </a:bodyPr>
          <a:lstStyle/>
          <a:p>
            <a:pPr algn="just">
              <a:lnSpc>
                <a:spcPts val="4199"/>
              </a:lnSpc>
            </a:pPr>
            <a:r>
              <a:rPr lang="en-US" sz="2999">
                <a:solidFill>
                  <a:srgbClr val="000000"/>
                </a:solidFill>
                <a:latin typeface="Varela Round"/>
              </a:rPr>
              <a:t>Exploratory Data Analysis is an approach to analyze data</a:t>
            </a:r>
          </a:p>
          <a:p>
            <a:pPr algn="just" marL="647695" indent="-323848" lvl="1">
              <a:lnSpc>
                <a:spcPts val="4199"/>
              </a:lnSpc>
              <a:buFont typeface="Arial"/>
              <a:buChar char="•"/>
            </a:pPr>
            <a:r>
              <a:rPr lang="en-US" sz="2999">
                <a:solidFill>
                  <a:srgbClr val="000000"/>
                </a:solidFill>
                <a:latin typeface="Varela Round"/>
              </a:rPr>
              <a:t>To summarize the main characteristics of data, and better understand the data set.</a:t>
            </a:r>
          </a:p>
          <a:p>
            <a:pPr algn="just" marL="647695" indent="-323848" lvl="1">
              <a:lnSpc>
                <a:spcPts val="4199"/>
              </a:lnSpc>
              <a:buFont typeface="Arial"/>
              <a:buChar char="•"/>
            </a:pPr>
            <a:r>
              <a:rPr lang="en-US" sz="2999">
                <a:solidFill>
                  <a:srgbClr val="000000"/>
                </a:solidFill>
                <a:latin typeface="Varela Round"/>
              </a:rPr>
              <a:t>It also allows us to quickly interpret the data and adjust different variables to see their effect. </a:t>
            </a:r>
          </a:p>
          <a:p>
            <a:pPr algn="just" marL="647695" indent="-323848" lvl="1">
              <a:lnSpc>
                <a:spcPts val="4199"/>
              </a:lnSpc>
              <a:buFont typeface="Arial"/>
              <a:buChar char="•"/>
            </a:pPr>
            <a:r>
              <a:rPr lang="en-US" sz="2999">
                <a:solidFill>
                  <a:srgbClr val="000000"/>
                </a:solidFill>
                <a:latin typeface="Varela Round"/>
              </a:rPr>
              <a:t>The three main steps to get a perfect EDA are extracting the data from an authorized source,  </a:t>
            </a:r>
          </a:p>
        </p:txBody>
      </p:sp>
      <p:sp>
        <p:nvSpPr>
          <p:cNvPr name="TextBox 9" id="9"/>
          <p:cNvSpPr txBox="true"/>
          <p:nvPr/>
        </p:nvSpPr>
        <p:spPr>
          <a:xfrm rot="0">
            <a:off x="1028700" y="1545272"/>
            <a:ext cx="16230600" cy="1583689"/>
          </a:xfrm>
          <a:prstGeom prst="rect">
            <a:avLst/>
          </a:prstGeom>
        </p:spPr>
        <p:txBody>
          <a:bodyPr anchor="t" rtlCol="false" tIns="0" lIns="0" bIns="0" rIns="0">
            <a:spAutoFit/>
          </a:bodyPr>
          <a:lstStyle/>
          <a:p>
            <a:pPr algn="ctr">
              <a:lnSpc>
                <a:spcPts val="12880"/>
              </a:lnSpc>
            </a:pPr>
            <a:r>
              <a:rPr lang="en-US" sz="9200">
                <a:solidFill>
                  <a:srgbClr val="000000"/>
                </a:solidFill>
                <a:latin typeface="Eastman Grotesque Bold"/>
              </a:rPr>
              <a:t>Overview of the Project</a:t>
            </a:r>
          </a:p>
        </p:txBody>
      </p:sp>
      <p:sp>
        <p:nvSpPr>
          <p:cNvPr name="TextBox 10" id="10"/>
          <p:cNvSpPr txBox="true"/>
          <p:nvPr/>
        </p:nvSpPr>
        <p:spPr>
          <a:xfrm rot="0">
            <a:off x="3511015" y="7280126"/>
            <a:ext cx="12252860" cy="1028701"/>
          </a:xfrm>
          <a:prstGeom prst="rect">
            <a:avLst/>
          </a:prstGeom>
        </p:spPr>
        <p:txBody>
          <a:bodyPr anchor="t" rtlCol="false" tIns="0" lIns="0" bIns="0" rIns="0">
            <a:spAutoFit/>
          </a:bodyPr>
          <a:lstStyle/>
          <a:p>
            <a:pPr algn="just" marL="647695" indent="-323848" lvl="1">
              <a:lnSpc>
                <a:spcPts val="4199"/>
              </a:lnSpc>
              <a:buFont typeface="Arial"/>
              <a:buChar char="•"/>
            </a:pPr>
            <a:r>
              <a:rPr lang="en-US" sz="2999">
                <a:solidFill>
                  <a:srgbClr val="000000"/>
                </a:solidFill>
                <a:latin typeface="Varela Round"/>
              </a:rPr>
              <a:t>Cleaning and processing the data, and performing data visualization on the cleaned data set.</a:t>
            </a:r>
          </a:p>
        </p:txBody>
      </p:sp>
    </p:spTree>
  </p:cSld>
  <p:clrMapOvr>
    <a:masterClrMapping/>
  </p:clrMapOvr>
  <p:transition spd="slow">
    <p:push dir="d"/>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8B83B2"/>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36219" y="2196217"/>
            <a:ext cx="9905998" cy="7708414"/>
          </a:xfrm>
          <a:custGeom>
            <a:avLst/>
            <a:gdLst/>
            <a:ahLst/>
            <a:cxnLst/>
            <a:rect r="r" b="b" t="t" l="l"/>
            <a:pathLst>
              <a:path h="7708414" w="9905998">
                <a:moveTo>
                  <a:pt x="0" y="0"/>
                </a:moveTo>
                <a:lnTo>
                  <a:pt x="9905998" y="0"/>
                </a:lnTo>
                <a:lnTo>
                  <a:pt x="9905998" y="7708415"/>
                </a:lnTo>
                <a:lnTo>
                  <a:pt x="0" y="7708415"/>
                </a:lnTo>
                <a:lnTo>
                  <a:pt x="0" y="0"/>
                </a:lnTo>
                <a:close/>
              </a:path>
            </a:pathLst>
          </a:custGeom>
          <a:blipFill>
            <a:blip r:embed="rId6"/>
            <a:stretch>
              <a:fillRect l="-9390" t="-13855" r="0" b="0"/>
            </a:stretch>
          </a:blipFill>
        </p:spPr>
      </p:sp>
      <p:sp>
        <p:nvSpPr>
          <p:cNvPr name="TextBox 8" id="8"/>
          <p:cNvSpPr txBox="true"/>
          <p:nvPr/>
        </p:nvSpPr>
        <p:spPr>
          <a:xfrm rot="0">
            <a:off x="5373351" y="715540"/>
            <a:ext cx="8362784" cy="1172871"/>
          </a:xfrm>
          <a:prstGeom prst="rect">
            <a:avLst/>
          </a:prstGeom>
        </p:spPr>
        <p:txBody>
          <a:bodyPr anchor="t" rtlCol="false" tIns="0" lIns="0" bIns="0" rIns="0">
            <a:spAutoFit/>
          </a:bodyPr>
          <a:lstStyle/>
          <a:p>
            <a:pPr>
              <a:lnSpc>
                <a:spcPts val="4653"/>
              </a:lnSpc>
            </a:pPr>
            <a:r>
              <a:rPr lang="en-US" sz="3323">
                <a:solidFill>
                  <a:srgbClr val="000000"/>
                </a:solidFill>
                <a:latin typeface="Arimo Bold"/>
              </a:rPr>
              <a:t>Representation of Humidity VS Summary using Bar plot</a:t>
            </a:r>
          </a:p>
        </p:txBody>
      </p:sp>
    </p:spTree>
  </p:cSld>
  <p:clrMapOvr>
    <a:masterClrMapping/>
  </p:clrMapOvr>
  <p:transition spd="slow">
    <p:cover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1766336" y="4201597"/>
            <a:ext cx="15170964" cy="2689359"/>
          </a:xfrm>
          <a:prstGeom prst="rect">
            <a:avLst/>
          </a:prstGeom>
        </p:spPr>
        <p:txBody>
          <a:bodyPr anchor="t" rtlCol="false" tIns="0" lIns="0" bIns="0" rIns="0">
            <a:spAutoFit/>
          </a:bodyPr>
          <a:lstStyle/>
          <a:p>
            <a:pPr algn="ctr">
              <a:lnSpc>
                <a:spcPts val="7167"/>
              </a:lnSpc>
              <a:spcBef>
                <a:spcPct val="0"/>
              </a:spcBef>
            </a:pPr>
            <a:r>
              <a:rPr lang="en-US" sz="5119">
                <a:solidFill>
                  <a:srgbClr val="000000"/>
                </a:solidFill>
                <a:latin typeface="KG Primary Penmanship"/>
              </a:rPr>
              <a:t>The visualization used here is the </a:t>
            </a:r>
            <a:r>
              <a:rPr lang="en-US" sz="5119">
                <a:solidFill>
                  <a:srgbClr val="FF3131"/>
                </a:solidFill>
                <a:latin typeface="KG Primary Penmanship"/>
              </a:rPr>
              <a:t>BAR PLOT</a:t>
            </a:r>
            <a:r>
              <a:rPr lang="en-US" sz="5119">
                <a:solidFill>
                  <a:srgbClr val="000000"/>
                </a:solidFill>
                <a:latin typeface="KG Primary Penmanship"/>
              </a:rPr>
              <a:t> which shows you how the weather condition is related to the humidity in the given data set. Here during RAIN, we observed the maximum humidity. </a:t>
            </a:r>
          </a:p>
        </p:txBody>
      </p:sp>
    </p:spTree>
  </p:cSld>
  <p:clrMapOvr>
    <a:masterClrMapping/>
  </p:clrMapOvr>
  <p:transition spd="slow">
    <p:cover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75640" y="1692806"/>
            <a:ext cx="12536720" cy="8225117"/>
          </a:xfrm>
          <a:custGeom>
            <a:avLst/>
            <a:gdLst/>
            <a:ahLst/>
            <a:cxnLst/>
            <a:rect r="r" b="b" t="t" l="l"/>
            <a:pathLst>
              <a:path h="8225117" w="12536720">
                <a:moveTo>
                  <a:pt x="0" y="0"/>
                </a:moveTo>
                <a:lnTo>
                  <a:pt x="12536720" y="0"/>
                </a:lnTo>
                <a:lnTo>
                  <a:pt x="12536720" y="8225117"/>
                </a:lnTo>
                <a:lnTo>
                  <a:pt x="0" y="8225117"/>
                </a:lnTo>
                <a:lnTo>
                  <a:pt x="0" y="0"/>
                </a:lnTo>
                <a:close/>
              </a:path>
            </a:pathLst>
          </a:custGeom>
          <a:blipFill>
            <a:blip r:embed="rId6"/>
            <a:stretch>
              <a:fillRect l="0" t="-2250" r="0" b="-1715"/>
            </a:stretch>
          </a:blipFill>
        </p:spPr>
      </p:sp>
      <p:sp>
        <p:nvSpPr>
          <p:cNvPr name="TextBox 8" id="8"/>
          <p:cNvSpPr txBox="true"/>
          <p:nvPr/>
        </p:nvSpPr>
        <p:spPr>
          <a:xfrm rot="0">
            <a:off x="4436219" y="390418"/>
            <a:ext cx="11989138" cy="1302388"/>
          </a:xfrm>
          <a:prstGeom prst="rect">
            <a:avLst/>
          </a:prstGeom>
        </p:spPr>
        <p:txBody>
          <a:bodyPr anchor="t" rtlCol="false" tIns="0" lIns="0" bIns="0" rIns="0">
            <a:spAutoFit/>
          </a:bodyPr>
          <a:lstStyle/>
          <a:p>
            <a:pPr>
              <a:lnSpc>
                <a:spcPts val="10639"/>
              </a:lnSpc>
            </a:pPr>
            <a:r>
              <a:rPr lang="en-US" sz="7599">
                <a:solidFill>
                  <a:srgbClr val="000000"/>
                </a:solidFill>
                <a:latin typeface="Eastman Grotesque Bold"/>
              </a:rPr>
              <a:t>Histogram </a:t>
            </a:r>
          </a:p>
        </p:txBody>
      </p:sp>
    </p:spTree>
  </p:cSld>
  <p:clrMapOvr>
    <a:masterClrMapping/>
  </p:clrMapOvr>
  <p:transition spd="slow">
    <p:cover dir="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432959" y="4246880"/>
            <a:ext cx="16128964" cy="2798619"/>
          </a:xfrm>
          <a:prstGeom prst="rect">
            <a:avLst/>
          </a:prstGeom>
        </p:spPr>
        <p:txBody>
          <a:bodyPr anchor="t" rtlCol="false" tIns="0" lIns="0" bIns="0" rIns="0">
            <a:spAutoFit/>
          </a:bodyPr>
          <a:lstStyle/>
          <a:p>
            <a:pPr algn="ctr">
              <a:lnSpc>
                <a:spcPts val="7445"/>
              </a:lnSpc>
            </a:pPr>
            <a:r>
              <a:rPr lang="en-US" sz="5318">
                <a:solidFill>
                  <a:srgbClr val="000000"/>
                </a:solidFill>
                <a:latin typeface="KG Primary Penmanship"/>
              </a:rPr>
              <a:t>The given visualization the distribution of daily temperatures using </a:t>
            </a:r>
            <a:r>
              <a:rPr lang="en-US" sz="5318">
                <a:solidFill>
                  <a:srgbClr val="FF3131"/>
                </a:solidFill>
                <a:latin typeface="KG Primary Penmanship"/>
              </a:rPr>
              <a:t>histograms or kernel density plots</a:t>
            </a:r>
            <a:r>
              <a:rPr lang="en-US" sz="5318">
                <a:solidFill>
                  <a:srgbClr val="000000"/>
                </a:solidFill>
                <a:latin typeface="KG Primary Penmanship"/>
              </a:rPr>
              <a:t> with the provided dataset.</a:t>
            </a:r>
          </a:p>
          <a:p>
            <a:pPr algn="ctr">
              <a:lnSpc>
                <a:spcPts val="7445"/>
              </a:lnSpc>
              <a:spcBef>
                <a:spcPct val="0"/>
              </a:spcBef>
            </a:pPr>
            <a:r>
              <a:rPr lang="en-US" sz="5318">
                <a:solidFill>
                  <a:srgbClr val="000000"/>
                </a:solidFill>
                <a:latin typeface="KG Primary Penmanship"/>
              </a:rPr>
              <a:t>Kernel density checks for the estimated probability density  </a:t>
            </a:r>
          </a:p>
        </p:txBody>
      </p:sp>
    </p:spTree>
  </p:cSld>
  <p:clrMapOvr>
    <a:masterClrMapping/>
  </p:clrMapOvr>
  <p:transition spd="slow">
    <p:cover dir="r"/>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8B83B2"/>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2099704" y="1845206"/>
            <a:ext cx="13703315" cy="7947368"/>
          </a:xfrm>
          <a:custGeom>
            <a:avLst/>
            <a:gdLst/>
            <a:ahLst/>
            <a:cxnLst/>
            <a:rect r="r" b="b" t="t" l="l"/>
            <a:pathLst>
              <a:path h="7947368" w="13703315">
                <a:moveTo>
                  <a:pt x="0" y="0"/>
                </a:moveTo>
                <a:lnTo>
                  <a:pt x="13703315" y="0"/>
                </a:lnTo>
                <a:lnTo>
                  <a:pt x="13703315" y="7947368"/>
                </a:lnTo>
                <a:lnTo>
                  <a:pt x="0" y="7947368"/>
                </a:lnTo>
                <a:lnTo>
                  <a:pt x="0" y="0"/>
                </a:lnTo>
                <a:close/>
              </a:path>
            </a:pathLst>
          </a:custGeom>
          <a:blipFill>
            <a:blip r:embed="rId2"/>
            <a:stretch>
              <a:fillRect l="-10557" t="-1960" r="0" b="0"/>
            </a:stretch>
          </a:blipFill>
        </p:spPr>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588619" y="542818"/>
            <a:ext cx="11989138" cy="1302388"/>
          </a:xfrm>
          <a:prstGeom prst="rect">
            <a:avLst/>
          </a:prstGeom>
        </p:spPr>
        <p:txBody>
          <a:bodyPr anchor="t" rtlCol="false" tIns="0" lIns="0" bIns="0" rIns="0">
            <a:spAutoFit/>
          </a:bodyPr>
          <a:lstStyle/>
          <a:p>
            <a:pPr>
              <a:lnSpc>
                <a:spcPts val="10639"/>
              </a:lnSpc>
            </a:pPr>
            <a:r>
              <a:rPr lang="en-US" sz="7599">
                <a:solidFill>
                  <a:srgbClr val="000000"/>
                </a:solidFill>
                <a:latin typeface="Eastman Grotesque Bold"/>
              </a:rPr>
              <a:t>Histogram</a:t>
            </a:r>
          </a:p>
        </p:txBody>
      </p:sp>
    </p:spTree>
  </p:cSld>
  <p:clrMapOvr>
    <a:masterClrMapping/>
  </p:clrMapOvr>
  <p:transition spd="slow">
    <p:cover dir="d"/>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0" y="3834154"/>
            <a:ext cx="18288000" cy="3713480"/>
          </a:xfrm>
          <a:prstGeom prst="rect">
            <a:avLst/>
          </a:prstGeom>
        </p:spPr>
        <p:txBody>
          <a:bodyPr anchor="t" rtlCol="false" tIns="0" lIns="0" bIns="0" rIns="0">
            <a:spAutoFit/>
          </a:bodyPr>
          <a:lstStyle/>
          <a:p>
            <a:pPr algn="ctr">
              <a:lnSpc>
                <a:spcPts val="7420"/>
              </a:lnSpc>
              <a:spcBef>
                <a:spcPct val="0"/>
              </a:spcBef>
            </a:pPr>
            <a:r>
              <a:rPr lang="en-US" sz="5300">
                <a:solidFill>
                  <a:srgbClr val="000000"/>
                </a:solidFill>
                <a:latin typeface="KG Primary Penmanship"/>
              </a:rPr>
              <a:t>Visibility is an essential weather parameter. Analyzing its distribution helps meteorologists understand typical visibility patterns, detect anomalies, and predict potential weather-related events. Here we are doing the same using </a:t>
            </a:r>
            <a:r>
              <a:rPr lang="en-US" sz="5300">
                <a:solidFill>
                  <a:srgbClr val="FF3131"/>
                </a:solidFill>
                <a:latin typeface="KG Primary Penmanship"/>
              </a:rPr>
              <a:t>HISTOGRAM</a:t>
            </a:r>
            <a:r>
              <a:rPr lang="en-US" sz="5300">
                <a:solidFill>
                  <a:srgbClr val="000000"/>
                </a:solidFill>
                <a:latin typeface="KG Primary Penmanship"/>
              </a:rPr>
              <a:t>.</a:t>
            </a:r>
          </a:p>
        </p:txBody>
      </p:sp>
    </p:spTree>
  </p:cSld>
  <p:clrMapOvr>
    <a:masterClrMapping/>
  </p:clrMapOvr>
  <p:transition spd="slow">
    <p:cover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436219" y="1718036"/>
            <a:ext cx="10057170" cy="8092205"/>
          </a:xfrm>
          <a:custGeom>
            <a:avLst/>
            <a:gdLst/>
            <a:ahLst/>
            <a:cxnLst/>
            <a:rect r="r" b="b" t="t" l="l"/>
            <a:pathLst>
              <a:path h="8092205" w="10057170">
                <a:moveTo>
                  <a:pt x="0" y="0"/>
                </a:moveTo>
                <a:lnTo>
                  <a:pt x="10057170" y="0"/>
                </a:lnTo>
                <a:lnTo>
                  <a:pt x="10057170" y="8092205"/>
                </a:lnTo>
                <a:lnTo>
                  <a:pt x="0" y="8092205"/>
                </a:lnTo>
                <a:lnTo>
                  <a:pt x="0" y="0"/>
                </a:lnTo>
                <a:close/>
              </a:path>
            </a:pathLst>
          </a:custGeom>
          <a:blipFill>
            <a:blip r:embed="rId6"/>
            <a:stretch>
              <a:fillRect l="-18664" t="-1334" r="-19664" b="-1730"/>
            </a:stretch>
          </a:blipFill>
        </p:spPr>
      </p:sp>
      <p:sp>
        <p:nvSpPr>
          <p:cNvPr name="TextBox 8" id="8"/>
          <p:cNvSpPr txBox="true"/>
          <p:nvPr/>
        </p:nvSpPr>
        <p:spPr>
          <a:xfrm rot="0">
            <a:off x="4436219" y="390418"/>
            <a:ext cx="11989138" cy="1302388"/>
          </a:xfrm>
          <a:prstGeom prst="rect">
            <a:avLst/>
          </a:prstGeom>
        </p:spPr>
        <p:txBody>
          <a:bodyPr anchor="t" rtlCol="false" tIns="0" lIns="0" bIns="0" rIns="0">
            <a:spAutoFit/>
          </a:bodyPr>
          <a:lstStyle/>
          <a:p>
            <a:pPr>
              <a:lnSpc>
                <a:spcPts val="10639"/>
              </a:lnSpc>
            </a:pPr>
            <a:r>
              <a:rPr lang="en-US" sz="7599">
                <a:solidFill>
                  <a:srgbClr val="000000"/>
                </a:solidFill>
                <a:latin typeface="Eastman Grotesque Bold"/>
              </a:rPr>
              <a:t>Wind Rose Chart</a:t>
            </a:r>
          </a:p>
        </p:txBody>
      </p:sp>
    </p:spTree>
  </p:cSld>
  <p:clrMapOvr>
    <a:masterClrMapping/>
  </p:clrMapOvr>
  <p:transition spd="slow">
    <p:cover dir="d"/>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498887" y="3648771"/>
            <a:ext cx="17290226" cy="3364403"/>
          </a:xfrm>
          <a:prstGeom prst="rect">
            <a:avLst/>
          </a:prstGeom>
        </p:spPr>
        <p:txBody>
          <a:bodyPr anchor="t" rtlCol="false" tIns="0" lIns="0" bIns="0" rIns="0">
            <a:spAutoFit/>
          </a:bodyPr>
          <a:lstStyle/>
          <a:p>
            <a:pPr algn="ctr">
              <a:lnSpc>
                <a:spcPts val="6710"/>
              </a:lnSpc>
              <a:spcBef>
                <a:spcPct val="0"/>
              </a:spcBef>
            </a:pPr>
            <a:r>
              <a:rPr lang="en-US" sz="4793">
                <a:solidFill>
                  <a:srgbClr val="000000"/>
                </a:solidFill>
                <a:latin typeface="KG Primary Penmanship"/>
              </a:rPr>
              <a:t>A </a:t>
            </a:r>
            <a:r>
              <a:rPr lang="en-US" sz="4793">
                <a:solidFill>
                  <a:srgbClr val="FF3131"/>
                </a:solidFill>
                <a:latin typeface="KG Primary Penmanship"/>
              </a:rPr>
              <a:t>wind rose</a:t>
            </a:r>
            <a:r>
              <a:rPr lang="en-US" sz="4793">
                <a:solidFill>
                  <a:srgbClr val="000000"/>
                </a:solidFill>
                <a:latin typeface="KG Primary Penmanship"/>
              </a:rPr>
              <a:t> </a:t>
            </a:r>
            <a:r>
              <a:rPr lang="en-US" sz="4793">
                <a:solidFill>
                  <a:srgbClr val="000000"/>
                </a:solidFill>
                <a:latin typeface="KG Primary Penmanship Medium"/>
              </a:rPr>
              <a:t>depicts the distribution of wind direction and speed at a location over a period of time</a:t>
            </a:r>
            <a:r>
              <a:rPr lang="en-US" sz="4793">
                <a:solidFill>
                  <a:srgbClr val="000000"/>
                </a:solidFill>
                <a:latin typeface="KG Primary Penmanship"/>
              </a:rPr>
              <a:t>. The length of each bar represents the percent of time the wind blows from that direction. Each bar is subdivided with colors to show wind speed ranges associated with each direction.</a:t>
            </a:r>
          </a:p>
        </p:txBody>
      </p:sp>
    </p:spTree>
  </p:cSld>
  <p:clrMapOvr>
    <a:masterClrMapping/>
  </p:clrMapOvr>
  <p:transition spd="slow">
    <p:cover dir="r"/>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3683420" y="1912402"/>
            <a:ext cx="11104145" cy="6462197"/>
            <a:chOff x="0" y="0"/>
            <a:chExt cx="3198610" cy="1861471"/>
          </a:xfrm>
        </p:grpSpPr>
        <p:sp>
          <p:nvSpPr>
            <p:cNvPr name="Freeform 3" id="3"/>
            <p:cNvSpPr/>
            <p:nvPr/>
          </p:nvSpPr>
          <p:spPr>
            <a:xfrm flipH="false" flipV="false" rot="0">
              <a:off x="0" y="0"/>
              <a:ext cx="3198609" cy="1861471"/>
            </a:xfrm>
            <a:custGeom>
              <a:avLst/>
              <a:gdLst/>
              <a:ahLst/>
              <a:cxnLst/>
              <a:rect r="r" b="b" t="t" l="l"/>
              <a:pathLst>
                <a:path h="1861471" w="3198609">
                  <a:moveTo>
                    <a:pt x="0" y="0"/>
                  </a:moveTo>
                  <a:lnTo>
                    <a:pt x="3198609" y="0"/>
                  </a:lnTo>
                  <a:lnTo>
                    <a:pt x="3198609" y="1861471"/>
                  </a:lnTo>
                  <a:lnTo>
                    <a:pt x="0" y="1861471"/>
                  </a:lnTo>
                  <a:close/>
                </a:path>
              </a:pathLst>
            </a:custGeom>
            <a:solidFill>
              <a:srgbClr val="FFFFFF"/>
            </a:solidFill>
          </p:spPr>
        </p:sp>
      </p:grpSp>
      <p:sp>
        <p:nvSpPr>
          <p:cNvPr name="Freeform 4" id="4"/>
          <p:cNvSpPr/>
          <p:nvPr/>
        </p:nvSpPr>
        <p:spPr>
          <a:xfrm flipH="false" flipV="false" rot="0">
            <a:off x="7913025" y="1511775"/>
            <a:ext cx="2461951" cy="801253"/>
          </a:xfrm>
          <a:custGeom>
            <a:avLst/>
            <a:gdLst/>
            <a:ahLst/>
            <a:cxnLst/>
            <a:rect r="r" b="b" t="t" l="l"/>
            <a:pathLst>
              <a:path h="801253" w="2461951">
                <a:moveTo>
                  <a:pt x="0" y="0"/>
                </a:moveTo>
                <a:lnTo>
                  <a:pt x="2461950" y="0"/>
                </a:lnTo>
                <a:lnTo>
                  <a:pt x="2461950" y="801253"/>
                </a:lnTo>
                <a:lnTo>
                  <a:pt x="0" y="801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1929382" y="2238163"/>
            <a:ext cx="5759615" cy="11519231"/>
          </a:xfrm>
          <a:custGeom>
            <a:avLst/>
            <a:gdLst/>
            <a:ahLst/>
            <a:cxnLst/>
            <a:rect r="r" b="b" t="t" l="l"/>
            <a:pathLst>
              <a:path h="11519231" w="5759615">
                <a:moveTo>
                  <a:pt x="5759615" y="0"/>
                </a:moveTo>
                <a:lnTo>
                  <a:pt x="0" y="0"/>
                </a:lnTo>
                <a:lnTo>
                  <a:pt x="0" y="11519230"/>
                </a:lnTo>
                <a:lnTo>
                  <a:pt x="5759615" y="11519230"/>
                </a:lnTo>
                <a:lnTo>
                  <a:pt x="57596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4068252"/>
            <a:ext cx="5888466" cy="5438802"/>
          </a:xfrm>
          <a:custGeom>
            <a:avLst/>
            <a:gdLst/>
            <a:ahLst/>
            <a:cxnLst/>
            <a:rect r="r" b="b" t="t" l="l"/>
            <a:pathLst>
              <a:path h="5438802" w="5888466">
                <a:moveTo>
                  <a:pt x="0" y="0"/>
                </a:moveTo>
                <a:lnTo>
                  <a:pt x="5888466" y="0"/>
                </a:lnTo>
                <a:lnTo>
                  <a:pt x="5888466" y="5438801"/>
                </a:lnTo>
                <a:lnTo>
                  <a:pt x="0" y="5438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896201" y="4067117"/>
            <a:ext cx="8131916" cy="1388111"/>
          </a:xfrm>
          <a:prstGeom prst="rect">
            <a:avLst/>
          </a:prstGeom>
        </p:spPr>
        <p:txBody>
          <a:bodyPr anchor="t" rtlCol="false" tIns="0" lIns="0" bIns="0" rIns="0">
            <a:spAutoFit/>
          </a:bodyPr>
          <a:lstStyle/>
          <a:p>
            <a:pPr algn="ctr">
              <a:lnSpc>
                <a:spcPts val="10400"/>
              </a:lnSpc>
            </a:pPr>
            <a:r>
              <a:rPr lang="en-US" sz="10400">
                <a:solidFill>
                  <a:srgbClr val="2E2E2E"/>
                </a:solidFill>
                <a:latin typeface="Gliker Semi-Bold"/>
              </a:rPr>
              <a:t>TABLEAU</a:t>
            </a:r>
          </a:p>
        </p:txBody>
      </p:sp>
    </p:spTree>
  </p:cSld>
  <p:clrMapOvr>
    <a:masterClrMapping/>
  </p:clrMapOvr>
  <p:transition spd="slow">
    <p:cover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1954" y="694871"/>
            <a:ext cx="15817346" cy="8897257"/>
          </a:xfrm>
          <a:custGeom>
            <a:avLst/>
            <a:gdLst/>
            <a:ahLst/>
            <a:cxnLst/>
            <a:rect r="r" b="b" t="t" l="l"/>
            <a:pathLst>
              <a:path h="8897257" w="15817346">
                <a:moveTo>
                  <a:pt x="0" y="0"/>
                </a:moveTo>
                <a:lnTo>
                  <a:pt x="15817346" y="0"/>
                </a:lnTo>
                <a:lnTo>
                  <a:pt x="15817346" y="8897258"/>
                </a:lnTo>
                <a:lnTo>
                  <a:pt x="0" y="8897258"/>
                </a:lnTo>
                <a:lnTo>
                  <a:pt x="0" y="0"/>
                </a:lnTo>
                <a:close/>
              </a:path>
            </a:pathLst>
          </a:custGeom>
          <a:blipFill>
            <a:blip r:embed="rId6"/>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5240000" y="-842274"/>
            <a:ext cx="3048000" cy="3266068"/>
          </a:xfrm>
          <a:custGeom>
            <a:avLst/>
            <a:gdLst/>
            <a:ahLst/>
            <a:cxnLst/>
            <a:rect r="r" b="b" t="t" l="l"/>
            <a:pathLst>
              <a:path h="3266068" w="3048000">
                <a:moveTo>
                  <a:pt x="0" y="0"/>
                </a:moveTo>
                <a:lnTo>
                  <a:pt x="3048000" y="0"/>
                </a:lnTo>
                <a:lnTo>
                  <a:pt x="3048000" y="3266068"/>
                </a:lnTo>
                <a:lnTo>
                  <a:pt x="0" y="3266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842274"/>
            <a:ext cx="3048000" cy="3266068"/>
          </a:xfrm>
          <a:custGeom>
            <a:avLst/>
            <a:gdLst/>
            <a:ahLst/>
            <a:cxnLst/>
            <a:rect r="r" b="b" t="t" l="l"/>
            <a:pathLst>
              <a:path h="3266068" w="3048000">
                <a:moveTo>
                  <a:pt x="3048000" y="0"/>
                </a:moveTo>
                <a:lnTo>
                  <a:pt x="0" y="0"/>
                </a:lnTo>
                <a:lnTo>
                  <a:pt x="0" y="3266068"/>
                </a:lnTo>
                <a:lnTo>
                  <a:pt x="3048000" y="3266068"/>
                </a:lnTo>
                <a:lnTo>
                  <a:pt x="3048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262377" y="6503735"/>
            <a:ext cx="1000978" cy="833542"/>
          </a:xfrm>
          <a:custGeom>
            <a:avLst/>
            <a:gdLst/>
            <a:ahLst/>
            <a:cxnLst/>
            <a:rect r="r" b="b" t="t" l="l"/>
            <a:pathLst>
              <a:path h="833542" w="1000978">
                <a:moveTo>
                  <a:pt x="0" y="0"/>
                </a:moveTo>
                <a:lnTo>
                  <a:pt x="1000978" y="0"/>
                </a:lnTo>
                <a:lnTo>
                  <a:pt x="1000978" y="833541"/>
                </a:lnTo>
                <a:lnTo>
                  <a:pt x="0" y="833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43938" y="6396209"/>
            <a:ext cx="957079" cy="1048592"/>
          </a:xfrm>
          <a:custGeom>
            <a:avLst/>
            <a:gdLst/>
            <a:ahLst/>
            <a:cxnLst/>
            <a:rect r="r" b="b" t="t" l="l"/>
            <a:pathLst>
              <a:path h="1048592" w="957079">
                <a:moveTo>
                  <a:pt x="0" y="0"/>
                </a:moveTo>
                <a:lnTo>
                  <a:pt x="957078" y="0"/>
                </a:lnTo>
                <a:lnTo>
                  <a:pt x="957078" y="1048593"/>
                </a:lnTo>
                <a:lnTo>
                  <a:pt x="0" y="1048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521713" y="6400519"/>
            <a:ext cx="1039972" cy="1039972"/>
          </a:xfrm>
          <a:custGeom>
            <a:avLst/>
            <a:gdLst/>
            <a:ahLst/>
            <a:cxnLst/>
            <a:rect r="r" b="b" t="t" l="l"/>
            <a:pathLst>
              <a:path h="1039972" w="1039972">
                <a:moveTo>
                  <a:pt x="0" y="0"/>
                </a:moveTo>
                <a:lnTo>
                  <a:pt x="1039973" y="0"/>
                </a:lnTo>
                <a:lnTo>
                  <a:pt x="1039973" y="1039973"/>
                </a:lnTo>
                <a:lnTo>
                  <a:pt x="0" y="10399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24125" y="3454273"/>
            <a:ext cx="13239750" cy="2657475"/>
          </a:xfrm>
          <a:prstGeom prst="rect">
            <a:avLst/>
          </a:prstGeom>
        </p:spPr>
        <p:txBody>
          <a:bodyPr anchor="t" rtlCol="false" tIns="0" lIns="0" bIns="0" rIns="0">
            <a:spAutoFit/>
          </a:bodyPr>
          <a:lstStyle/>
          <a:p>
            <a:pPr marL="647700" indent="-323850" lvl="1">
              <a:lnSpc>
                <a:spcPts val="4200"/>
              </a:lnSpc>
              <a:buFont typeface="Arial"/>
              <a:buChar char="•"/>
            </a:pPr>
            <a:r>
              <a:rPr lang="en-US" sz="3000" spc="-9">
                <a:solidFill>
                  <a:srgbClr val="000000"/>
                </a:solidFill>
                <a:latin typeface="Varela Round"/>
              </a:rPr>
              <a:t> Many sites provide historical data on many meteorological parameters such as pressure, temperature, humidity, wind speed, visibility, etc.</a:t>
            </a:r>
          </a:p>
          <a:p>
            <a:pPr>
              <a:lnSpc>
                <a:spcPts val="4200"/>
              </a:lnSpc>
            </a:pPr>
          </a:p>
          <a:p>
            <a:pPr algn="l">
              <a:lnSpc>
                <a:spcPts val="4200"/>
              </a:lnSpc>
            </a:pPr>
            <a:r>
              <a:rPr lang="en-US" sz="3000" spc="-9">
                <a:solidFill>
                  <a:srgbClr val="000000"/>
                </a:solidFill>
                <a:latin typeface="Varela Round"/>
              </a:rPr>
              <a:t>We are going to analyze the Weather data set.</a:t>
            </a:r>
          </a:p>
        </p:txBody>
      </p:sp>
      <p:sp>
        <p:nvSpPr>
          <p:cNvPr name="TextBox 11" id="11"/>
          <p:cNvSpPr txBox="true"/>
          <p:nvPr/>
        </p:nvSpPr>
        <p:spPr>
          <a:xfrm rot="0">
            <a:off x="1028700" y="1545272"/>
            <a:ext cx="16230600" cy="1583689"/>
          </a:xfrm>
          <a:prstGeom prst="rect">
            <a:avLst/>
          </a:prstGeom>
        </p:spPr>
        <p:txBody>
          <a:bodyPr anchor="t" rtlCol="false" tIns="0" lIns="0" bIns="0" rIns="0">
            <a:spAutoFit/>
          </a:bodyPr>
          <a:lstStyle/>
          <a:p>
            <a:pPr algn="ctr">
              <a:lnSpc>
                <a:spcPts val="12880"/>
              </a:lnSpc>
            </a:pPr>
            <a:r>
              <a:rPr lang="en-US" sz="9200">
                <a:solidFill>
                  <a:srgbClr val="000000"/>
                </a:solidFill>
                <a:latin typeface="Eastman Grotesque Bold"/>
              </a:rPr>
              <a:t>Overview of the Project</a:t>
            </a:r>
          </a:p>
        </p:txBody>
      </p:sp>
      <p:sp>
        <p:nvSpPr>
          <p:cNvPr name="TextBox 12" id="12"/>
          <p:cNvSpPr txBox="true"/>
          <p:nvPr/>
        </p:nvSpPr>
        <p:spPr>
          <a:xfrm rot="0">
            <a:off x="2524125" y="6660166"/>
            <a:ext cx="13239750"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Varela Round"/>
              </a:rPr>
              <a:t>Our main aim is to perform data cleaning, data normalizing, testing the hypothesis, and deriving appropriate insights. </a:t>
            </a:r>
          </a:p>
        </p:txBody>
      </p:sp>
      <p:sp>
        <p:nvSpPr>
          <p:cNvPr name="TextBox 13" id="13"/>
          <p:cNvSpPr txBox="true"/>
          <p:nvPr/>
        </p:nvSpPr>
        <p:spPr>
          <a:xfrm rot="0">
            <a:off x="2801950" y="8265860"/>
            <a:ext cx="13239750"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Varela Round"/>
              </a:rPr>
              <a:t>Our dataset is extracted from </a:t>
            </a:r>
            <a:r>
              <a:rPr lang="en-US" sz="3000">
                <a:solidFill>
                  <a:srgbClr val="FF00BF"/>
                </a:solidFill>
                <a:latin typeface="Varela Round"/>
              </a:rPr>
              <a:t>Kaggle.com. </a:t>
            </a:r>
            <a:r>
              <a:rPr lang="en-US" sz="3000">
                <a:solidFill>
                  <a:srgbClr val="2E2E2E"/>
                </a:solidFill>
                <a:latin typeface="Varela Round"/>
              </a:rPr>
              <a:t> The dataset is present from the year 2006 to 2016 for a particular place</a:t>
            </a:r>
          </a:p>
        </p:txBody>
      </p:sp>
    </p:spTree>
  </p:cSld>
  <p:clrMapOvr>
    <a:masterClrMapping/>
  </p:clrMapOvr>
  <p:transition spd="slow">
    <p:push dir="u"/>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2251962" y="4337048"/>
            <a:ext cx="13784075" cy="2780030"/>
          </a:xfrm>
          <a:prstGeom prst="rect">
            <a:avLst/>
          </a:prstGeom>
        </p:spPr>
        <p:txBody>
          <a:bodyPr anchor="t" rtlCol="false" tIns="0" lIns="0" bIns="0" rIns="0">
            <a:spAutoFit/>
          </a:bodyPr>
          <a:lstStyle/>
          <a:p>
            <a:pPr algn="ctr">
              <a:lnSpc>
                <a:spcPts val="7420"/>
              </a:lnSpc>
              <a:spcBef>
                <a:spcPct val="0"/>
              </a:spcBef>
            </a:pPr>
            <a:r>
              <a:rPr lang="en-US" sz="5300">
                <a:solidFill>
                  <a:srgbClr val="000000"/>
                </a:solidFill>
                <a:latin typeface="KG Primary Penmanship"/>
              </a:rPr>
              <a:t>The </a:t>
            </a:r>
            <a:r>
              <a:rPr lang="en-US" sz="5300">
                <a:solidFill>
                  <a:srgbClr val="FF3131"/>
                </a:solidFill>
                <a:latin typeface="KG Primary Penmanship"/>
              </a:rPr>
              <a:t>LINE CHART</a:t>
            </a:r>
            <a:r>
              <a:rPr lang="en-US" sz="5300">
                <a:solidFill>
                  <a:srgbClr val="000000"/>
                </a:solidFill>
                <a:latin typeface="KG Primary Penmanship"/>
              </a:rPr>
              <a:t> here shows the variation in humidity over the formatted date. Here the data is taken for the year 2007 and the variation is showed for every hour.</a:t>
            </a:r>
          </a:p>
        </p:txBody>
      </p:sp>
    </p:spTree>
  </p:cSld>
  <p:clrMapOvr>
    <a:masterClrMapping/>
  </p:clrMapOvr>
  <p:transition spd="slow">
    <p:push dir="u"/>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6104" y="684789"/>
            <a:ext cx="15853196" cy="8917423"/>
          </a:xfrm>
          <a:custGeom>
            <a:avLst/>
            <a:gdLst/>
            <a:ahLst/>
            <a:cxnLst/>
            <a:rect r="r" b="b" t="t" l="l"/>
            <a:pathLst>
              <a:path h="8917423" w="15853196">
                <a:moveTo>
                  <a:pt x="0" y="0"/>
                </a:moveTo>
                <a:lnTo>
                  <a:pt x="15853196" y="0"/>
                </a:lnTo>
                <a:lnTo>
                  <a:pt x="15853196" y="8917422"/>
                </a:lnTo>
                <a:lnTo>
                  <a:pt x="0" y="8917422"/>
                </a:lnTo>
                <a:lnTo>
                  <a:pt x="0" y="0"/>
                </a:lnTo>
                <a:close/>
              </a:path>
            </a:pathLst>
          </a:custGeom>
          <a:blipFill>
            <a:blip r:embed="rId6"/>
            <a:stretch>
              <a:fillRect l="0" t="0" r="0" b="0"/>
            </a:stretch>
          </a:blipFill>
        </p:spPr>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1028700" y="3810661"/>
            <a:ext cx="16131886" cy="3713480"/>
          </a:xfrm>
          <a:prstGeom prst="rect">
            <a:avLst/>
          </a:prstGeom>
        </p:spPr>
        <p:txBody>
          <a:bodyPr anchor="t" rtlCol="false" tIns="0" lIns="0" bIns="0" rIns="0">
            <a:spAutoFit/>
          </a:bodyPr>
          <a:lstStyle/>
          <a:p>
            <a:pPr algn="ctr">
              <a:lnSpc>
                <a:spcPts val="7420"/>
              </a:lnSpc>
            </a:pPr>
            <a:r>
              <a:rPr lang="en-US" sz="5300">
                <a:solidFill>
                  <a:srgbClr val="000000"/>
                </a:solidFill>
                <a:latin typeface="KG Primary Penmanship"/>
              </a:rPr>
              <a:t>The visualization here used is </a:t>
            </a:r>
            <a:r>
              <a:rPr lang="en-US" sz="5300">
                <a:solidFill>
                  <a:srgbClr val="FF3131"/>
                </a:solidFill>
                <a:latin typeface="KG Primary Penmanship"/>
              </a:rPr>
              <a:t>TREEMAP</a:t>
            </a:r>
            <a:r>
              <a:rPr lang="en-US" sz="5300">
                <a:solidFill>
                  <a:srgbClr val="000000"/>
                </a:solidFill>
                <a:latin typeface="KG Primary Penmanship"/>
              </a:rPr>
              <a:t>  which is used to </a:t>
            </a:r>
            <a:r>
              <a:rPr lang="en-US" sz="5300">
                <a:solidFill>
                  <a:srgbClr val="000000"/>
                </a:solidFill>
                <a:latin typeface="KG Primary Penmanship Medium"/>
              </a:rPr>
              <a:t>display hierarchical (tree-structured) data. </a:t>
            </a:r>
          </a:p>
          <a:p>
            <a:pPr algn="ctr">
              <a:lnSpc>
                <a:spcPts val="7420"/>
              </a:lnSpc>
              <a:spcBef>
                <a:spcPct val="0"/>
              </a:spcBef>
            </a:pPr>
            <a:r>
              <a:rPr lang="en-US" sz="5300">
                <a:solidFill>
                  <a:srgbClr val="000000"/>
                </a:solidFill>
                <a:latin typeface="KG Primary Penmanship Medium"/>
              </a:rPr>
              <a:t>Here in this case the DRY weather condition has the highest AVERAGE TEMPERATURE  and is therefore placed in a bigger rectangle.</a:t>
            </a:r>
          </a:p>
        </p:txBody>
      </p:sp>
    </p:spTree>
  </p:cSld>
  <p:clrMapOvr>
    <a:masterClrMapping/>
  </p:clrMapOvr>
  <p:transition spd="slow">
    <p:push dir="d"/>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4094" y="578005"/>
            <a:ext cx="16232871" cy="9130990"/>
          </a:xfrm>
          <a:custGeom>
            <a:avLst/>
            <a:gdLst/>
            <a:ahLst/>
            <a:cxnLst/>
            <a:rect r="r" b="b" t="t" l="l"/>
            <a:pathLst>
              <a:path h="9130990" w="16232871">
                <a:moveTo>
                  <a:pt x="0" y="0"/>
                </a:moveTo>
                <a:lnTo>
                  <a:pt x="16232870" y="0"/>
                </a:lnTo>
                <a:lnTo>
                  <a:pt x="16232870" y="9130990"/>
                </a:lnTo>
                <a:lnTo>
                  <a:pt x="0" y="9130990"/>
                </a:lnTo>
                <a:lnTo>
                  <a:pt x="0" y="0"/>
                </a:lnTo>
                <a:close/>
              </a:path>
            </a:pathLst>
          </a:custGeom>
          <a:blipFill>
            <a:blip r:embed="rId6"/>
            <a:stretch>
              <a:fillRect l="0" t="0" r="0" b="0"/>
            </a:stretch>
          </a:blipFill>
        </p:spPr>
      </p:sp>
    </p:spTree>
  </p:cSld>
  <p:clrMapOvr>
    <a:masterClrMapping/>
  </p:clrMapOvr>
  <p:transition spd="slow">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415518" y="4146486"/>
            <a:ext cx="17456964" cy="274447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KG Primary Penmanship"/>
              </a:rPr>
              <a:t> The chart compares the average atmospheric pressure for different weather summaries using a </a:t>
            </a:r>
            <a:r>
              <a:rPr lang="en-US" sz="5199">
                <a:solidFill>
                  <a:srgbClr val="FF3131"/>
                </a:solidFill>
                <a:latin typeface="KG Primary Penmanship"/>
              </a:rPr>
              <a:t>bar chart</a:t>
            </a:r>
            <a:r>
              <a:rPr lang="en-US" sz="5199">
                <a:solidFill>
                  <a:srgbClr val="000000"/>
                </a:solidFill>
                <a:latin typeface="KG Primary Penmanship"/>
              </a:rPr>
              <a:t>. This can reveal if certain weather conditions are associated with specific pressure patterns.</a:t>
            </a:r>
          </a:p>
        </p:txBody>
      </p:sp>
    </p:spTree>
  </p:cSld>
  <p:clrMapOvr>
    <a:masterClrMapping/>
  </p:clrMapOvr>
  <p:transition spd="slow">
    <p:push dir="d"/>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96955" y="570372"/>
            <a:ext cx="16260010" cy="9146255"/>
          </a:xfrm>
          <a:custGeom>
            <a:avLst/>
            <a:gdLst/>
            <a:ahLst/>
            <a:cxnLst/>
            <a:rect r="r" b="b" t="t" l="l"/>
            <a:pathLst>
              <a:path h="9146255" w="16260010">
                <a:moveTo>
                  <a:pt x="0" y="0"/>
                </a:moveTo>
                <a:lnTo>
                  <a:pt x="16260009" y="0"/>
                </a:lnTo>
                <a:lnTo>
                  <a:pt x="16260009" y="9146256"/>
                </a:lnTo>
                <a:lnTo>
                  <a:pt x="0" y="9146256"/>
                </a:lnTo>
                <a:lnTo>
                  <a:pt x="0" y="0"/>
                </a:lnTo>
                <a:close/>
              </a:path>
            </a:pathLst>
          </a:custGeom>
          <a:blipFill>
            <a:blip r:embed="rId6"/>
            <a:stretch>
              <a:fillRect l="0" t="0" r="0" b="0"/>
            </a:stretch>
          </a:blipFill>
        </p:spPr>
      </p:sp>
    </p:spTree>
  </p:cSld>
  <p:clrMapOvr>
    <a:masterClrMapping/>
  </p:clrMapOvr>
  <p:transition spd="slow">
    <p:push dir="r"/>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5784292" y="1414993"/>
            <a:ext cx="7733002" cy="937262"/>
          </a:xfrm>
          <a:prstGeom prst="rect">
            <a:avLst/>
          </a:prstGeom>
        </p:spPr>
        <p:txBody>
          <a:bodyPr anchor="t" rtlCol="false" tIns="0" lIns="0" bIns="0" rIns="0">
            <a:spAutoFit/>
          </a:bodyPr>
          <a:lstStyle/>
          <a:p>
            <a:pPr>
              <a:lnSpc>
                <a:spcPts val="7559"/>
              </a:lnSpc>
            </a:pPr>
            <a:r>
              <a:rPr lang="en-US" sz="5399">
                <a:solidFill>
                  <a:srgbClr val="000000"/>
                </a:solidFill>
                <a:latin typeface="Eastman Grotesque Bold"/>
              </a:rPr>
              <a:t>Insights </a:t>
            </a:r>
          </a:p>
        </p:txBody>
      </p:sp>
      <p:sp>
        <p:nvSpPr>
          <p:cNvPr name="Freeform 6" id="6"/>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511015" y="1028700"/>
            <a:ext cx="1778234" cy="1778234"/>
            <a:chOff x="0" y="0"/>
            <a:chExt cx="2370978" cy="2370978"/>
          </a:xfrm>
        </p:grpSpPr>
        <p:grpSp>
          <p:nvGrpSpPr>
            <p:cNvPr name="Group 9" id="9"/>
            <p:cNvGrpSpPr/>
            <p:nvPr/>
          </p:nvGrpSpPr>
          <p:grpSpPr>
            <a:xfrm rot="0">
              <a:off x="0" y="0"/>
              <a:ext cx="2370978" cy="237097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BCDC"/>
              </a:solidFill>
            </p:spPr>
          </p:sp>
          <p:sp>
            <p:nvSpPr>
              <p:cNvPr name="TextBox 11" id="11"/>
              <p:cNvSpPr txBox="true"/>
              <p:nvPr/>
            </p:nvSpPr>
            <p:spPr>
              <a:xfrm>
                <a:off x="76200" y="47625"/>
                <a:ext cx="660400" cy="688975"/>
              </a:xfrm>
              <a:prstGeom prst="rect">
                <a:avLst/>
              </a:prstGeom>
            </p:spPr>
            <p:txBody>
              <a:bodyPr anchor="ctr" rtlCol="false" tIns="55915" lIns="55915" bIns="55915" rIns="55915"/>
              <a:lstStyle/>
              <a:p>
                <a:pPr algn="ctr">
                  <a:lnSpc>
                    <a:spcPts val="1568"/>
                  </a:lnSpc>
                  <a:spcBef>
                    <a:spcPct val="0"/>
                  </a:spcBef>
                </a:pPr>
              </a:p>
            </p:txBody>
          </p:sp>
        </p:grpSp>
        <p:sp>
          <p:nvSpPr>
            <p:cNvPr name="Freeform 12" id="12"/>
            <p:cNvSpPr/>
            <p:nvPr/>
          </p:nvSpPr>
          <p:spPr>
            <a:xfrm flipH="false" flipV="false" rot="0">
              <a:off x="539263" y="517037"/>
              <a:ext cx="1388685" cy="1398123"/>
            </a:xfrm>
            <a:custGeom>
              <a:avLst/>
              <a:gdLst/>
              <a:ahLst/>
              <a:cxnLst/>
              <a:rect r="r" b="b" t="t" l="l"/>
              <a:pathLst>
                <a:path h="1398123" w="1388685">
                  <a:moveTo>
                    <a:pt x="0" y="0"/>
                  </a:moveTo>
                  <a:lnTo>
                    <a:pt x="1388685" y="0"/>
                  </a:lnTo>
                  <a:lnTo>
                    <a:pt x="1388685" y="1398123"/>
                  </a:lnTo>
                  <a:lnTo>
                    <a:pt x="0" y="13981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3" id="13"/>
          <p:cNvSpPr txBox="true"/>
          <p:nvPr/>
        </p:nvSpPr>
        <p:spPr>
          <a:xfrm rot="0">
            <a:off x="1194836" y="3810661"/>
            <a:ext cx="15898328" cy="3713480"/>
          </a:xfrm>
          <a:prstGeom prst="rect">
            <a:avLst/>
          </a:prstGeom>
        </p:spPr>
        <p:txBody>
          <a:bodyPr anchor="t" rtlCol="false" tIns="0" lIns="0" bIns="0" rIns="0">
            <a:spAutoFit/>
          </a:bodyPr>
          <a:lstStyle/>
          <a:p>
            <a:pPr algn="ctr">
              <a:lnSpc>
                <a:spcPts val="7420"/>
              </a:lnSpc>
            </a:pPr>
            <a:r>
              <a:rPr lang="en-US" sz="5300">
                <a:solidFill>
                  <a:srgbClr val="000000"/>
                </a:solidFill>
                <a:latin typeface="KG Primary Penmanship"/>
              </a:rPr>
              <a:t>The </a:t>
            </a:r>
            <a:r>
              <a:rPr lang="en-US" sz="5300">
                <a:solidFill>
                  <a:srgbClr val="FF3131"/>
                </a:solidFill>
                <a:latin typeface="KG Primary Penmanship"/>
              </a:rPr>
              <a:t>bar plot </a:t>
            </a:r>
            <a:r>
              <a:rPr lang="en-US" sz="5300">
                <a:solidFill>
                  <a:srgbClr val="000000"/>
                </a:solidFill>
                <a:latin typeface="KG Primary Penmanship"/>
              </a:rPr>
              <a:t>here represents the AVERAGE of WIND SPEED (km/hr) for each FORMATTED DATE. </a:t>
            </a:r>
          </a:p>
          <a:p>
            <a:pPr algn="ctr">
              <a:lnSpc>
                <a:spcPts val="7420"/>
              </a:lnSpc>
              <a:spcBef>
                <a:spcPct val="0"/>
              </a:spcBef>
            </a:pPr>
            <a:r>
              <a:rPr lang="en-US" sz="5300">
                <a:solidFill>
                  <a:srgbClr val="000000"/>
                </a:solidFill>
                <a:latin typeface="KG Primary Penmanship"/>
              </a:rPr>
              <a:t>The colors show the details about the formatted date. The data is filtered on SUMMARY i.e. DRIZZLE. </a:t>
            </a:r>
          </a:p>
        </p:txBody>
      </p:sp>
    </p:spTree>
  </p:cSld>
  <p:clrMapOvr>
    <a:masterClrMapping/>
  </p:clrMapOvr>
  <p:transition spd="slow">
    <p:push dir="u"/>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8B83B2"/>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6758598" y="2284915"/>
            <a:ext cx="3690158" cy="1438323"/>
          </a:xfrm>
          <a:custGeom>
            <a:avLst/>
            <a:gdLst/>
            <a:ahLst/>
            <a:cxnLst/>
            <a:rect r="r" b="b" t="t" l="l"/>
            <a:pathLst>
              <a:path h="1438323" w="3690158">
                <a:moveTo>
                  <a:pt x="0" y="0"/>
                </a:moveTo>
                <a:lnTo>
                  <a:pt x="3690158" y="0"/>
                </a:lnTo>
                <a:lnTo>
                  <a:pt x="3690158" y="1438323"/>
                </a:lnTo>
                <a:lnTo>
                  <a:pt x="0" y="143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65697" y="2188479"/>
            <a:ext cx="4184990" cy="1631195"/>
            <a:chOff x="0" y="0"/>
            <a:chExt cx="5579987" cy="2174927"/>
          </a:xfrm>
        </p:grpSpPr>
        <p:sp>
          <p:nvSpPr>
            <p:cNvPr name="Freeform 7" id="7"/>
            <p:cNvSpPr/>
            <p:nvPr/>
          </p:nvSpPr>
          <p:spPr>
            <a:xfrm flipH="false" flipV="false" rot="0">
              <a:off x="0" y="0"/>
              <a:ext cx="5579987" cy="2174927"/>
            </a:xfrm>
            <a:custGeom>
              <a:avLst/>
              <a:gdLst/>
              <a:ahLst/>
              <a:cxnLst/>
              <a:rect r="r" b="b" t="t" l="l"/>
              <a:pathLst>
                <a:path h="2174927" w="5579987">
                  <a:moveTo>
                    <a:pt x="0" y="0"/>
                  </a:moveTo>
                  <a:lnTo>
                    <a:pt x="5579987" y="0"/>
                  </a:lnTo>
                  <a:lnTo>
                    <a:pt x="5579987" y="2174927"/>
                  </a:lnTo>
                  <a:lnTo>
                    <a:pt x="0" y="2174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90211" y="231038"/>
              <a:ext cx="4799564" cy="1617602"/>
            </a:xfrm>
            <a:prstGeom prst="rect">
              <a:avLst/>
            </a:prstGeom>
          </p:spPr>
          <p:txBody>
            <a:bodyPr anchor="t" rtlCol="false" tIns="0" lIns="0" bIns="0" rIns="0">
              <a:spAutoFit/>
            </a:bodyPr>
            <a:lstStyle/>
            <a:p>
              <a:pPr>
                <a:lnSpc>
                  <a:spcPts val="4935"/>
                </a:lnSpc>
              </a:pPr>
              <a:r>
                <a:rPr lang="en-US" sz="3525">
                  <a:solidFill>
                    <a:srgbClr val="000000"/>
                  </a:solidFill>
                  <a:latin typeface="Arimo Bold"/>
                  <a:ea typeface="Arimo Bold"/>
                </a:rPr>
                <a:t>Agriculture and Farming 🌾</a:t>
              </a:r>
            </a:p>
          </p:txBody>
        </p:sp>
      </p:grpSp>
      <p:sp>
        <p:nvSpPr>
          <p:cNvPr name="TextBox 9" id="9"/>
          <p:cNvSpPr txBox="true"/>
          <p:nvPr/>
        </p:nvSpPr>
        <p:spPr>
          <a:xfrm rot="0">
            <a:off x="7143207" y="895350"/>
            <a:ext cx="4449411" cy="964282"/>
          </a:xfrm>
          <a:prstGeom prst="rect">
            <a:avLst/>
          </a:prstGeom>
        </p:spPr>
        <p:txBody>
          <a:bodyPr anchor="t" rtlCol="false" tIns="0" lIns="0" bIns="0" rIns="0">
            <a:spAutoFit/>
          </a:bodyPr>
          <a:lstStyle/>
          <a:p>
            <a:pPr>
              <a:lnSpc>
                <a:spcPts val="7665"/>
              </a:lnSpc>
            </a:pPr>
            <a:r>
              <a:rPr lang="en-US" sz="5475">
                <a:solidFill>
                  <a:srgbClr val="000000"/>
                </a:solidFill>
                <a:latin typeface="Arimo Bold"/>
              </a:rPr>
              <a:t>Applications</a:t>
            </a:r>
          </a:p>
        </p:txBody>
      </p:sp>
      <p:sp>
        <p:nvSpPr>
          <p:cNvPr name="Freeform 10" id="10"/>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5506667" y="818201"/>
            <a:ext cx="1251931" cy="1251931"/>
            <a:chOff x="0" y="0"/>
            <a:chExt cx="1669241" cy="1669241"/>
          </a:xfrm>
        </p:grpSpPr>
        <p:grpSp>
          <p:nvGrpSpPr>
            <p:cNvPr name="Group 13" id="13"/>
            <p:cNvGrpSpPr/>
            <p:nvPr/>
          </p:nvGrpSpPr>
          <p:grpSpPr>
            <a:xfrm rot="0">
              <a:off x="0" y="0"/>
              <a:ext cx="1669241" cy="166924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83B2"/>
              </a:solidFill>
            </p:spPr>
          </p:sp>
          <p:sp>
            <p:nvSpPr>
              <p:cNvPr name="TextBox 15" id="15"/>
              <p:cNvSpPr txBox="true"/>
              <p:nvPr/>
            </p:nvSpPr>
            <p:spPr>
              <a:xfrm>
                <a:off x="76200" y="47625"/>
                <a:ext cx="660400" cy="688975"/>
              </a:xfrm>
              <a:prstGeom prst="rect">
                <a:avLst/>
              </a:prstGeom>
            </p:spPr>
            <p:txBody>
              <a:bodyPr anchor="ctr" rtlCol="false" tIns="40640" lIns="40640" bIns="40640" rIns="40640"/>
              <a:lstStyle/>
              <a:p>
                <a:pPr algn="ctr">
                  <a:lnSpc>
                    <a:spcPts val="1568"/>
                  </a:lnSpc>
                  <a:spcBef>
                    <a:spcPct val="0"/>
                  </a:spcBef>
                </a:pPr>
              </a:p>
            </p:txBody>
          </p:sp>
        </p:grpSp>
        <p:sp>
          <p:nvSpPr>
            <p:cNvPr name="Freeform 16" id="16"/>
            <p:cNvSpPr/>
            <p:nvPr/>
          </p:nvSpPr>
          <p:spPr>
            <a:xfrm flipH="false" flipV="false" rot="0">
              <a:off x="318419" y="318419"/>
              <a:ext cx="1032402" cy="1032402"/>
            </a:xfrm>
            <a:custGeom>
              <a:avLst/>
              <a:gdLst/>
              <a:ahLst/>
              <a:cxnLst/>
              <a:rect r="r" b="b" t="t" l="l"/>
              <a:pathLst>
                <a:path h="1032402" w="1032402">
                  <a:moveTo>
                    <a:pt x="0" y="0"/>
                  </a:moveTo>
                  <a:lnTo>
                    <a:pt x="1032403" y="0"/>
                  </a:lnTo>
                  <a:lnTo>
                    <a:pt x="1032403" y="1032403"/>
                  </a:lnTo>
                  <a:lnTo>
                    <a:pt x="0" y="10324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7" id="17"/>
          <p:cNvSpPr/>
          <p:nvPr/>
        </p:nvSpPr>
        <p:spPr>
          <a:xfrm flipH="false" flipV="false" rot="0">
            <a:off x="12262166" y="2080335"/>
            <a:ext cx="4462445" cy="1739339"/>
          </a:xfrm>
          <a:custGeom>
            <a:avLst/>
            <a:gdLst/>
            <a:ahLst/>
            <a:cxnLst/>
            <a:rect r="r" b="b" t="t" l="l"/>
            <a:pathLst>
              <a:path h="1739339" w="4462445">
                <a:moveTo>
                  <a:pt x="0" y="0"/>
                </a:moveTo>
                <a:lnTo>
                  <a:pt x="4462445" y="0"/>
                </a:lnTo>
                <a:lnTo>
                  <a:pt x="4462445" y="1739339"/>
                </a:lnTo>
                <a:lnTo>
                  <a:pt x="0" y="1739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7277300" y="2501628"/>
            <a:ext cx="2652753" cy="889721"/>
          </a:xfrm>
          <a:prstGeom prst="rect">
            <a:avLst/>
          </a:prstGeom>
        </p:spPr>
        <p:txBody>
          <a:bodyPr anchor="t" rtlCol="false" tIns="0" lIns="0" bIns="0" rIns="0">
            <a:spAutoFit/>
          </a:bodyPr>
          <a:lstStyle/>
          <a:p>
            <a:pPr>
              <a:lnSpc>
                <a:spcPts val="7274"/>
              </a:lnSpc>
            </a:pPr>
            <a:r>
              <a:rPr lang="en-US" sz="5196">
                <a:solidFill>
                  <a:srgbClr val="000000"/>
                </a:solidFill>
                <a:latin typeface="Arimo Bold"/>
              </a:rPr>
              <a:t>Aviation </a:t>
            </a:r>
          </a:p>
        </p:txBody>
      </p:sp>
      <p:sp>
        <p:nvSpPr>
          <p:cNvPr name="TextBox 19" id="19"/>
          <p:cNvSpPr txBox="true"/>
          <p:nvPr/>
        </p:nvSpPr>
        <p:spPr>
          <a:xfrm rot="0">
            <a:off x="12557393" y="2418989"/>
            <a:ext cx="3871993" cy="1083572"/>
          </a:xfrm>
          <a:prstGeom prst="rect">
            <a:avLst/>
          </a:prstGeom>
        </p:spPr>
        <p:txBody>
          <a:bodyPr anchor="t" rtlCol="false" tIns="0" lIns="0" bIns="0" rIns="0">
            <a:spAutoFit/>
          </a:bodyPr>
          <a:lstStyle/>
          <a:p>
            <a:pPr>
              <a:lnSpc>
                <a:spcPts val="4313"/>
              </a:lnSpc>
            </a:pPr>
            <a:r>
              <a:rPr lang="en-US" sz="3081">
                <a:solidFill>
                  <a:srgbClr val="000000"/>
                </a:solidFill>
                <a:latin typeface="Arimo Bold"/>
              </a:rPr>
              <a:t>Disaster Response and Management </a:t>
            </a:r>
          </a:p>
        </p:txBody>
      </p:sp>
      <p:sp>
        <p:nvSpPr>
          <p:cNvPr name="TextBox 20" id="20"/>
          <p:cNvSpPr txBox="true"/>
          <p:nvPr/>
        </p:nvSpPr>
        <p:spPr>
          <a:xfrm rot="0">
            <a:off x="817765" y="4069310"/>
            <a:ext cx="5111252" cy="3385599"/>
          </a:xfrm>
          <a:prstGeom prst="rect">
            <a:avLst/>
          </a:prstGeom>
        </p:spPr>
        <p:txBody>
          <a:bodyPr anchor="t" rtlCol="false" tIns="0" lIns="0" bIns="0" rIns="0">
            <a:spAutoFit/>
          </a:bodyPr>
          <a:lstStyle/>
          <a:p>
            <a:pPr>
              <a:lnSpc>
                <a:spcPts val="4505"/>
              </a:lnSpc>
              <a:spcBef>
                <a:spcPct val="0"/>
              </a:spcBef>
            </a:pPr>
            <a:r>
              <a:rPr lang="en-US" sz="3218">
                <a:solidFill>
                  <a:srgbClr val="000000"/>
                </a:solidFill>
                <a:latin typeface="Varela Round"/>
              </a:rPr>
              <a:t>Weather data analysis can help farmers </a:t>
            </a:r>
            <a:r>
              <a:rPr lang="en-US" sz="3218">
                <a:solidFill>
                  <a:srgbClr val="000000"/>
                </a:solidFill>
                <a:latin typeface="Varela Round"/>
              </a:rPr>
              <a:t>optimize crop yields, predict weather patterns, and minimize risks associated with crop failure.</a:t>
            </a:r>
          </a:p>
        </p:txBody>
      </p:sp>
      <p:sp>
        <p:nvSpPr>
          <p:cNvPr name="TextBox 21" id="21"/>
          <p:cNvSpPr txBox="true"/>
          <p:nvPr/>
        </p:nvSpPr>
        <p:spPr>
          <a:xfrm rot="0">
            <a:off x="6400901" y="4069310"/>
            <a:ext cx="5191716" cy="4689492"/>
          </a:xfrm>
          <a:prstGeom prst="rect">
            <a:avLst/>
          </a:prstGeom>
        </p:spPr>
        <p:txBody>
          <a:bodyPr anchor="t" rtlCol="false" tIns="0" lIns="0" bIns="0" rIns="0">
            <a:spAutoFit/>
          </a:bodyPr>
          <a:lstStyle/>
          <a:p>
            <a:pPr>
              <a:lnSpc>
                <a:spcPts val="4644"/>
              </a:lnSpc>
              <a:spcBef>
                <a:spcPct val="0"/>
              </a:spcBef>
            </a:pPr>
            <a:r>
              <a:rPr lang="en-US" sz="3317">
                <a:solidFill>
                  <a:srgbClr val="000000"/>
                </a:solidFill>
                <a:latin typeface="Varela Round"/>
              </a:rPr>
              <a:t>Weathe</a:t>
            </a:r>
            <a:r>
              <a:rPr lang="en-US" sz="3317">
                <a:solidFill>
                  <a:srgbClr val="000000"/>
                </a:solidFill>
                <a:latin typeface="Varela Round"/>
              </a:rPr>
              <a:t>r plays a critical role in aviation safety, and weather data analysis helps pilots and air traffic control teams make informed decisions to ensure safe and efficient travel.</a:t>
            </a:r>
          </a:p>
        </p:txBody>
      </p:sp>
      <p:sp>
        <p:nvSpPr>
          <p:cNvPr name="TextBox 22" id="22"/>
          <p:cNvSpPr txBox="true"/>
          <p:nvPr/>
        </p:nvSpPr>
        <p:spPr>
          <a:xfrm rot="0">
            <a:off x="12262166" y="3903117"/>
            <a:ext cx="5194798" cy="4157519"/>
          </a:xfrm>
          <a:prstGeom prst="rect">
            <a:avLst/>
          </a:prstGeom>
        </p:spPr>
        <p:txBody>
          <a:bodyPr anchor="t" rtlCol="false" tIns="0" lIns="0" bIns="0" rIns="0">
            <a:spAutoFit/>
          </a:bodyPr>
          <a:lstStyle/>
          <a:p>
            <a:pPr>
              <a:lnSpc>
                <a:spcPts val="4704"/>
              </a:lnSpc>
              <a:spcBef>
                <a:spcPct val="0"/>
              </a:spcBef>
            </a:pPr>
            <a:r>
              <a:rPr lang="en-US" sz="3360">
                <a:solidFill>
                  <a:srgbClr val="000000"/>
                </a:solidFill>
                <a:latin typeface="Varela Round"/>
              </a:rPr>
              <a:t> Weather data analysis helps emergency responders prepare for and mitigate the impact of natural disasters, such as hurricanes, floods, and forest fires.</a:t>
            </a:r>
          </a:p>
        </p:txBody>
      </p:sp>
    </p:spTree>
  </p:cSld>
  <p:clrMapOvr>
    <a:masterClrMapping/>
  </p:clrMapOvr>
  <p:transition spd="slow">
    <p:fade/>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1525"/>
            <a:ext cx="18288000" cy="10318525"/>
            <a:chOff x="0" y="0"/>
            <a:chExt cx="4816593" cy="2717636"/>
          </a:xfrm>
        </p:grpSpPr>
        <p:sp>
          <p:nvSpPr>
            <p:cNvPr name="Freeform 3" id="3"/>
            <p:cNvSpPr/>
            <p:nvPr/>
          </p:nvSpPr>
          <p:spPr>
            <a:xfrm flipH="false" flipV="false" rot="0">
              <a:off x="0" y="0"/>
              <a:ext cx="4816592" cy="2717636"/>
            </a:xfrm>
            <a:custGeom>
              <a:avLst/>
              <a:gdLst/>
              <a:ahLst/>
              <a:cxnLst/>
              <a:rect r="r" b="b" t="t" l="l"/>
              <a:pathLst>
                <a:path h="2717636" w="4816592">
                  <a:moveTo>
                    <a:pt x="0" y="0"/>
                  </a:moveTo>
                  <a:lnTo>
                    <a:pt x="4816592" y="0"/>
                  </a:lnTo>
                  <a:lnTo>
                    <a:pt x="4816592" y="2717636"/>
                  </a:lnTo>
                  <a:lnTo>
                    <a:pt x="0" y="2717636"/>
                  </a:lnTo>
                  <a:close/>
                </a:path>
              </a:pathLst>
            </a:custGeom>
            <a:solidFill>
              <a:srgbClr val="FFFFFF"/>
            </a:solidFill>
            <a:ln w="295275" cap="sq">
              <a:solidFill>
                <a:srgbClr val="25B9B0"/>
              </a:solidFill>
              <a:prstDash val="solid"/>
              <a:miter/>
            </a:ln>
          </p:spPr>
        </p:sp>
        <p:sp>
          <p:nvSpPr>
            <p:cNvPr name="TextBox 4" id="4"/>
            <p:cNvSpPr txBox="true"/>
            <p:nvPr/>
          </p:nvSpPr>
          <p:spPr>
            <a:xfrm>
              <a:off x="0" y="-57150"/>
              <a:ext cx="4816593" cy="2774786"/>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716049" y="6396209"/>
            <a:ext cx="1055187" cy="1048592"/>
          </a:xfrm>
          <a:custGeom>
            <a:avLst/>
            <a:gdLst/>
            <a:ahLst/>
            <a:cxnLst/>
            <a:rect r="r" b="b" t="t" l="l"/>
            <a:pathLst>
              <a:path h="1048592" w="1055187">
                <a:moveTo>
                  <a:pt x="0" y="0"/>
                </a:moveTo>
                <a:lnTo>
                  <a:pt x="1055188" y="0"/>
                </a:lnTo>
                <a:lnTo>
                  <a:pt x="1055188" y="1048593"/>
                </a:lnTo>
                <a:lnTo>
                  <a:pt x="0" y="1048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262377" y="6503735"/>
            <a:ext cx="1000978" cy="833542"/>
          </a:xfrm>
          <a:custGeom>
            <a:avLst/>
            <a:gdLst/>
            <a:ahLst/>
            <a:cxnLst/>
            <a:rect r="r" b="b" t="t" l="l"/>
            <a:pathLst>
              <a:path h="833542" w="1000978">
                <a:moveTo>
                  <a:pt x="0" y="0"/>
                </a:moveTo>
                <a:lnTo>
                  <a:pt x="1000978" y="0"/>
                </a:lnTo>
                <a:lnTo>
                  <a:pt x="1000978" y="833541"/>
                </a:lnTo>
                <a:lnTo>
                  <a:pt x="0" y="833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61331" y="6396209"/>
            <a:ext cx="1041514" cy="1048592"/>
          </a:xfrm>
          <a:custGeom>
            <a:avLst/>
            <a:gdLst/>
            <a:ahLst/>
            <a:cxnLst/>
            <a:rect r="r" b="b" t="t" l="l"/>
            <a:pathLst>
              <a:path h="1048592" w="1041514">
                <a:moveTo>
                  <a:pt x="0" y="0"/>
                </a:moveTo>
                <a:lnTo>
                  <a:pt x="1041514" y="0"/>
                </a:lnTo>
                <a:lnTo>
                  <a:pt x="1041514" y="1048593"/>
                </a:lnTo>
                <a:lnTo>
                  <a:pt x="0" y="10485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524125" y="3518831"/>
            <a:ext cx="13239750" cy="5219701"/>
          </a:xfrm>
          <a:prstGeom prst="rect">
            <a:avLst/>
          </a:prstGeom>
        </p:spPr>
        <p:txBody>
          <a:bodyPr anchor="t" rtlCol="false" tIns="0" lIns="0" bIns="0" rIns="0">
            <a:spAutoFit/>
          </a:bodyPr>
          <a:lstStyle/>
          <a:p>
            <a:pPr marL="647695" indent="-323848" lvl="1">
              <a:lnSpc>
                <a:spcPts val="4199"/>
              </a:lnSpc>
              <a:buFont typeface="Arial"/>
              <a:buChar char="•"/>
            </a:pPr>
            <a:r>
              <a:rPr lang="en-US" sz="2999">
                <a:solidFill>
                  <a:srgbClr val="000000"/>
                </a:solidFill>
                <a:latin typeface="Varela Round"/>
              </a:rPr>
              <a:t>Global warming is increasing the frequency and intensity of some types of extreme weather.</a:t>
            </a:r>
          </a:p>
          <a:p>
            <a:pPr marL="647695" indent="-323848" lvl="1">
              <a:lnSpc>
                <a:spcPts val="4199"/>
              </a:lnSpc>
              <a:buFont typeface="Arial"/>
              <a:buChar char="•"/>
            </a:pPr>
            <a:r>
              <a:rPr lang="en-US" sz="2999">
                <a:solidFill>
                  <a:srgbClr val="000000"/>
                </a:solidFill>
                <a:latin typeface="Varela Round"/>
              </a:rPr>
              <a:t> From the analysis, we have gathered useful insights over the past 10 years.</a:t>
            </a:r>
          </a:p>
          <a:p>
            <a:pPr marL="647695" indent="-323848" lvl="1">
              <a:lnSpc>
                <a:spcPts val="4199"/>
              </a:lnSpc>
              <a:buFont typeface="Arial"/>
              <a:buChar char="•"/>
            </a:pPr>
            <a:r>
              <a:rPr lang="en-US" sz="2999">
                <a:solidFill>
                  <a:srgbClr val="000000"/>
                </a:solidFill>
                <a:latin typeface="Varela Round"/>
              </a:rPr>
              <a:t> For example, warming is causing more rain to fall in heavy downpours. </a:t>
            </a:r>
          </a:p>
          <a:p>
            <a:pPr marL="647695" indent="-323848" lvl="1">
              <a:lnSpc>
                <a:spcPts val="4199"/>
              </a:lnSpc>
              <a:buFont typeface="Arial"/>
              <a:buChar char="•"/>
            </a:pPr>
            <a:r>
              <a:rPr lang="en-US" sz="2999">
                <a:solidFill>
                  <a:srgbClr val="000000"/>
                </a:solidFill>
                <a:latin typeface="Varela Round"/>
              </a:rPr>
              <a:t>There are also longer dry periods between rainfalls. This, coupled with more evaporation due to higher temperatures.</a:t>
            </a:r>
          </a:p>
          <a:p>
            <a:pPr marL="647695" indent="-323848" lvl="1">
              <a:lnSpc>
                <a:spcPts val="4199"/>
              </a:lnSpc>
              <a:buFont typeface="Arial"/>
              <a:buChar char="•"/>
            </a:pPr>
            <a:r>
              <a:rPr lang="en-US" sz="2999">
                <a:solidFill>
                  <a:srgbClr val="000000"/>
                </a:solidFill>
                <a:latin typeface="Varela Round"/>
              </a:rPr>
              <a:t> Wet places have generally become wetter, while dry places have become drier.</a:t>
            </a:r>
          </a:p>
        </p:txBody>
      </p:sp>
      <p:sp>
        <p:nvSpPr>
          <p:cNvPr name="TextBox 9" id="9"/>
          <p:cNvSpPr txBox="true"/>
          <p:nvPr/>
        </p:nvSpPr>
        <p:spPr>
          <a:xfrm rot="0">
            <a:off x="1028700" y="1545272"/>
            <a:ext cx="16230600" cy="1583689"/>
          </a:xfrm>
          <a:prstGeom prst="rect">
            <a:avLst/>
          </a:prstGeom>
        </p:spPr>
        <p:txBody>
          <a:bodyPr anchor="t" rtlCol="false" tIns="0" lIns="0" bIns="0" rIns="0">
            <a:spAutoFit/>
          </a:bodyPr>
          <a:lstStyle/>
          <a:p>
            <a:pPr algn="ctr">
              <a:lnSpc>
                <a:spcPts val="12880"/>
              </a:lnSpc>
            </a:pPr>
            <a:r>
              <a:rPr lang="en-US" sz="9200">
                <a:solidFill>
                  <a:srgbClr val="000000"/>
                </a:solidFill>
                <a:latin typeface="Eastman Grotesque Bold"/>
              </a:rPr>
              <a:t>Conclusion</a:t>
            </a:r>
          </a:p>
        </p:txBody>
      </p:sp>
      <p:sp>
        <p:nvSpPr>
          <p:cNvPr name="Freeform 10" id="10"/>
          <p:cNvSpPr/>
          <p:nvPr/>
        </p:nvSpPr>
        <p:spPr>
          <a:xfrm flipH="false" flipV="false" rot="0">
            <a:off x="15240000" y="-842274"/>
            <a:ext cx="3048000" cy="3266068"/>
          </a:xfrm>
          <a:custGeom>
            <a:avLst/>
            <a:gdLst/>
            <a:ahLst/>
            <a:cxnLst/>
            <a:rect r="r" b="b" t="t" l="l"/>
            <a:pathLst>
              <a:path h="3266068" w="3048000">
                <a:moveTo>
                  <a:pt x="0" y="0"/>
                </a:moveTo>
                <a:lnTo>
                  <a:pt x="3048000" y="0"/>
                </a:lnTo>
                <a:lnTo>
                  <a:pt x="3048000" y="3266068"/>
                </a:lnTo>
                <a:lnTo>
                  <a:pt x="0" y="3266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0" y="-842274"/>
            <a:ext cx="3048000" cy="3266068"/>
          </a:xfrm>
          <a:custGeom>
            <a:avLst/>
            <a:gdLst/>
            <a:ahLst/>
            <a:cxnLst/>
            <a:rect r="r" b="b" t="t" l="l"/>
            <a:pathLst>
              <a:path h="3266068" w="3048000">
                <a:moveTo>
                  <a:pt x="3048000" y="0"/>
                </a:moveTo>
                <a:lnTo>
                  <a:pt x="0" y="0"/>
                </a:lnTo>
                <a:lnTo>
                  <a:pt x="0" y="3266068"/>
                </a:lnTo>
                <a:lnTo>
                  <a:pt x="3048000" y="3266068"/>
                </a:lnTo>
                <a:lnTo>
                  <a:pt x="30480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slow">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59448"/>
        </a:solidFill>
      </p:bgPr>
    </p:bg>
    <p:spTree>
      <p:nvGrpSpPr>
        <p:cNvPr id="1" name=""/>
        <p:cNvGrpSpPr/>
        <p:nvPr/>
      </p:nvGrpSpPr>
      <p:grpSpPr>
        <a:xfrm>
          <a:off x="0" y="0"/>
          <a:ext cx="0" cy="0"/>
          <a:chOff x="0" y="0"/>
          <a:chExt cx="0" cy="0"/>
        </a:xfrm>
      </p:grpSpPr>
      <p:sp>
        <p:nvSpPr>
          <p:cNvPr name="Freeform 2" id="2"/>
          <p:cNvSpPr/>
          <p:nvPr/>
        </p:nvSpPr>
        <p:spPr>
          <a:xfrm flipH="false" flipV="true" rot="78466">
            <a:off x="4260625" y="2172151"/>
            <a:ext cx="10700773" cy="6554224"/>
          </a:xfrm>
          <a:custGeom>
            <a:avLst/>
            <a:gdLst/>
            <a:ahLst/>
            <a:cxnLst/>
            <a:rect r="r" b="b" t="t" l="l"/>
            <a:pathLst>
              <a:path h="6554224" w="10700773">
                <a:moveTo>
                  <a:pt x="0" y="6554224"/>
                </a:moveTo>
                <a:lnTo>
                  <a:pt x="10700774" y="6554224"/>
                </a:lnTo>
                <a:lnTo>
                  <a:pt x="10700774" y="0"/>
                </a:lnTo>
                <a:lnTo>
                  <a:pt x="0" y="0"/>
                </a:lnTo>
                <a:lnTo>
                  <a:pt x="0" y="6554224"/>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26059" y="3865650"/>
            <a:ext cx="7035882" cy="3133725"/>
          </a:xfrm>
          <a:prstGeom prst="rect">
            <a:avLst/>
          </a:prstGeom>
        </p:spPr>
        <p:txBody>
          <a:bodyPr anchor="t" rtlCol="false" tIns="0" lIns="0" bIns="0" rIns="0">
            <a:spAutoFit/>
          </a:bodyPr>
          <a:lstStyle/>
          <a:p>
            <a:pPr algn="ctr">
              <a:lnSpc>
                <a:spcPts val="12000"/>
              </a:lnSpc>
            </a:pPr>
            <a:r>
              <a:rPr lang="en-US" sz="12000">
                <a:solidFill>
                  <a:srgbClr val="2E2E2E"/>
                </a:solidFill>
                <a:latin typeface="Gliker Semi-Bold"/>
              </a:rPr>
              <a:t>THANK</a:t>
            </a:r>
          </a:p>
          <a:p>
            <a:pPr algn="ctr">
              <a:lnSpc>
                <a:spcPts val="12000"/>
              </a:lnSpc>
            </a:pPr>
            <a:r>
              <a:rPr lang="en-US" sz="12000">
                <a:solidFill>
                  <a:srgbClr val="2E2E2E"/>
                </a:solidFill>
                <a:latin typeface="Gliker Semi-Bold"/>
              </a:rPr>
              <a:t>YOU!</a:t>
            </a:r>
          </a:p>
        </p:txBody>
      </p:sp>
      <p:sp>
        <p:nvSpPr>
          <p:cNvPr name="Freeform 4" id="4"/>
          <p:cNvSpPr/>
          <p:nvPr/>
        </p:nvSpPr>
        <p:spPr>
          <a:xfrm flipH="true" flipV="false" rot="0">
            <a:off x="1611336" y="3355422"/>
            <a:ext cx="4653400" cy="10984421"/>
          </a:xfrm>
          <a:custGeom>
            <a:avLst/>
            <a:gdLst/>
            <a:ahLst/>
            <a:cxnLst/>
            <a:rect r="r" b="b" t="t" l="l"/>
            <a:pathLst>
              <a:path h="10984421" w="4653400">
                <a:moveTo>
                  <a:pt x="4653400" y="0"/>
                </a:moveTo>
                <a:lnTo>
                  <a:pt x="0" y="0"/>
                </a:lnTo>
                <a:lnTo>
                  <a:pt x="0" y="10984422"/>
                </a:lnTo>
                <a:lnTo>
                  <a:pt x="4653400" y="10984422"/>
                </a:lnTo>
                <a:lnTo>
                  <a:pt x="46534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ircl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78CED6"/>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17519" y="2199702"/>
            <a:ext cx="3777313" cy="2316348"/>
          </a:xfrm>
          <a:custGeom>
            <a:avLst/>
            <a:gdLst/>
            <a:ahLst/>
            <a:cxnLst/>
            <a:rect r="r" b="b" t="t" l="l"/>
            <a:pathLst>
              <a:path h="2316348" w="3777313">
                <a:moveTo>
                  <a:pt x="0" y="0"/>
                </a:moveTo>
                <a:lnTo>
                  <a:pt x="3777313" y="0"/>
                </a:lnTo>
                <a:lnTo>
                  <a:pt x="3777313" y="2316348"/>
                </a:lnTo>
                <a:lnTo>
                  <a:pt x="0" y="2316348"/>
                </a:lnTo>
                <a:lnTo>
                  <a:pt x="0" y="0"/>
                </a:lnTo>
                <a:close/>
              </a:path>
            </a:pathLst>
          </a:custGeom>
          <a:blipFill>
            <a:blip r:embed="rId6"/>
            <a:stretch>
              <a:fillRect l="0" t="0" r="0" b="0"/>
            </a:stretch>
          </a:blipFill>
        </p:spPr>
      </p:sp>
      <p:sp>
        <p:nvSpPr>
          <p:cNvPr name="Freeform 8" id="8"/>
          <p:cNvSpPr/>
          <p:nvPr/>
        </p:nvSpPr>
        <p:spPr>
          <a:xfrm flipH="false" flipV="false" rot="0">
            <a:off x="6778905" y="2017847"/>
            <a:ext cx="3949359" cy="2417008"/>
          </a:xfrm>
          <a:custGeom>
            <a:avLst/>
            <a:gdLst/>
            <a:ahLst/>
            <a:cxnLst/>
            <a:rect r="r" b="b" t="t" l="l"/>
            <a:pathLst>
              <a:path h="2417008" w="3949359">
                <a:moveTo>
                  <a:pt x="0" y="0"/>
                </a:moveTo>
                <a:lnTo>
                  <a:pt x="3949359" y="0"/>
                </a:lnTo>
                <a:lnTo>
                  <a:pt x="3949359" y="2417007"/>
                </a:lnTo>
                <a:lnTo>
                  <a:pt x="0" y="2417007"/>
                </a:lnTo>
                <a:lnTo>
                  <a:pt x="0" y="0"/>
                </a:lnTo>
                <a:close/>
              </a:path>
            </a:pathLst>
          </a:custGeom>
          <a:blipFill>
            <a:blip r:embed="rId7"/>
            <a:stretch>
              <a:fillRect l="0" t="0" r="0" b="0"/>
            </a:stretch>
          </a:blipFill>
        </p:spPr>
      </p:sp>
      <p:sp>
        <p:nvSpPr>
          <p:cNvPr name="Freeform 9" id="9"/>
          <p:cNvSpPr/>
          <p:nvPr/>
        </p:nvSpPr>
        <p:spPr>
          <a:xfrm flipH="false" flipV="false" rot="0">
            <a:off x="13023789" y="2208191"/>
            <a:ext cx="3787100" cy="2322350"/>
          </a:xfrm>
          <a:custGeom>
            <a:avLst/>
            <a:gdLst/>
            <a:ahLst/>
            <a:cxnLst/>
            <a:rect r="r" b="b" t="t" l="l"/>
            <a:pathLst>
              <a:path h="2322350" w="3787100">
                <a:moveTo>
                  <a:pt x="0" y="0"/>
                </a:moveTo>
                <a:lnTo>
                  <a:pt x="3787100" y="0"/>
                </a:lnTo>
                <a:lnTo>
                  <a:pt x="3787100" y="2322350"/>
                </a:lnTo>
                <a:lnTo>
                  <a:pt x="0" y="2322350"/>
                </a:lnTo>
                <a:lnTo>
                  <a:pt x="0" y="0"/>
                </a:lnTo>
                <a:close/>
              </a:path>
            </a:pathLst>
          </a:custGeom>
          <a:blipFill>
            <a:blip r:embed="rId8"/>
            <a:stretch>
              <a:fillRect l="0" t="0" r="0" b="0"/>
            </a:stretch>
          </a:blipFill>
        </p:spPr>
      </p:sp>
      <p:sp>
        <p:nvSpPr>
          <p:cNvPr name="TextBox 10" id="10"/>
          <p:cNvSpPr txBox="true"/>
          <p:nvPr/>
        </p:nvSpPr>
        <p:spPr>
          <a:xfrm rot="0">
            <a:off x="4481043" y="600075"/>
            <a:ext cx="10436297" cy="1122497"/>
          </a:xfrm>
          <a:prstGeom prst="rect">
            <a:avLst/>
          </a:prstGeom>
        </p:spPr>
        <p:txBody>
          <a:bodyPr anchor="t" rtlCol="false" tIns="0" lIns="0" bIns="0" rIns="0">
            <a:spAutoFit/>
          </a:bodyPr>
          <a:lstStyle/>
          <a:p>
            <a:pPr>
              <a:lnSpc>
                <a:spcPts val="9086"/>
              </a:lnSpc>
            </a:pPr>
            <a:r>
              <a:rPr lang="en-US" sz="6490">
                <a:solidFill>
                  <a:srgbClr val="000000"/>
                </a:solidFill>
                <a:latin typeface="Eastman Grotesque Bold"/>
              </a:rPr>
              <a:t>Tools used for this Project:</a:t>
            </a:r>
          </a:p>
        </p:txBody>
      </p:sp>
      <p:grpSp>
        <p:nvGrpSpPr>
          <p:cNvPr name="Group 11" id="11"/>
          <p:cNvGrpSpPr/>
          <p:nvPr/>
        </p:nvGrpSpPr>
        <p:grpSpPr>
          <a:xfrm rot="0">
            <a:off x="1688817" y="4786289"/>
            <a:ext cx="3306015" cy="1288594"/>
            <a:chOff x="0" y="0"/>
            <a:chExt cx="4408020" cy="1718126"/>
          </a:xfrm>
        </p:grpSpPr>
        <p:sp>
          <p:nvSpPr>
            <p:cNvPr name="Freeform 12" id="12"/>
            <p:cNvSpPr/>
            <p:nvPr/>
          </p:nvSpPr>
          <p:spPr>
            <a:xfrm flipH="false" flipV="false" rot="0">
              <a:off x="0" y="0"/>
              <a:ext cx="4408020" cy="1718126"/>
            </a:xfrm>
            <a:custGeom>
              <a:avLst/>
              <a:gdLst/>
              <a:ahLst/>
              <a:cxnLst/>
              <a:rect r="r" b="b" t="t" l="l"/>
              <a:pathLst>
                <a:path h="1718126" w="4408020">
                  <a:moveTo>
                    <a:pt x="0" y="0"/>
                  </a:moveTo>
                  <a:lnTo>
                    <a:pt x="4408020" y="0"/>
                  </a:lnTo>
                  <a:lnTo>
                    <a:pt x="4408020" y="1718126"/>
                  </a:lnTo>
                  <a:lnTo>
                    <a:pt x="0" y="17181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35278" y="586863"/>
              <a:ext cx="3937463" cy="659995"/>
            </a:xfrm>
            <a:prstGeom prst="rect">
              <a:avLst/>
            </a:prstGeom>
          </p:spPr>
          <p:txBody>
            <a:bodyPr anchor="t" rtlCol="false" tIns="0" lIns="0" bIns="0" rIns="0">
              <a:spAutoFit/>
            </a:bodyPr>
            <a:lstStyle/>
            <a:p>
              <a:pPr algn="ctr">
                <a:lnSpc>
                  <a:spcPts val="4265"/>
                </a:lnSpc>
              </a:pPr>
              <a:r>
                <a:rPr lang="en-US" sz="3046">
                  <a:solidFill>
                    <a:srgbClr val="000000"/>
                  </a:solidFill>
                  <a:latin typeface="Eastman Grotesque Bold"/>
                </a:rPr>
                <a:t>MS Excel</a:t>
              </a:r>
            </a:p>
          </p:txBody>
        </p:sp>
      </p:grpSp>
      <p:grpSp>
        <p:nvGrpSpPr>
          <p:cNvPr name="Group 14" id="14"/>
          <p:cNvGrpSpPr/>
          <p:nvPr/>
        </p:nvGrpSpPr>
        <p:grpSpPr>
          <a:xfrm rot="0">
            <a:off x="7159063" y="4729971"/>
            <a:ext cx="3450502" cy="1344912"/>
            <a:chOff x="0" y="0"/>
            <a:chExt cx="4600670" cy="1793216"/>
          </a:xfrm>
        </p:grpSpPr>
        <p:sp>
          <p:nvSpPr>
            <p:cNvPr name="Freeform 15" id="15"/>
            <p:cNvSpPr/>
            <p:nvPr/>
          </p:nvSpPr>
          <p:spPr>
            <a:xfrm flipH="false" flipV="false" rot="0">
              <a:off x="0" y="0"/>
              <a:ext cx="4600670" cy="1793216"/>
            </a:xfrm>
            <a:custGeom>
              <a:avLst/>
              <a:gdLst/>
              <a:ahLst/>
              <a:cxnLst/>
              <a:rect r="r" b="b" t="t" l="l"/>
              <a:pathLst>
                <a:path h="1793216" w="4600670">
                  <a:moveTo>
                    <a:pt x="0" y="0"/>
                  </a:moveTo>
                  <a:lnTo>
                    <a:pt x="4600670" y="0"/>
                  </a:lnTo>
                  <a:lnTo>
                    <a:pt x="4600670" y="1793216"/>
                  </a:lnTo>
                  <a:lnTo>
                    <a:pt x="0" y="17932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150674" y="535278"/>
              <a:ext cx="4299322" cy="655984"/>
            </a:xfrm>
            <a:prstGeom prst="rect">
              <a:avLst/>
            </a:prstGeom>
          </p:spPr>
          <p:txBody>
            <a:bodyPr anchor="t" rtlCol="false" tIns="0" lIns="0" bIns="0" rIns="0">
              <a:spAutoFit/>
            </a:bodyPr>
            <a:lstStyle/>
            <a:p>
              <a:pPr algn="ctr">
                <a:lnSpc>
                  <a:spcPts val="4236"/>
                </a:lnSpc>
              </a:pPr>
              <a:r>
                <a:rPr lang="en-US" sz="3026">
                  <a:solidFill>
                    <a:srgbClr val="000000"/>
                  </a:solidFill>
                  <a:latin typeface="Eastman Grotesque Bold"/>
                </a:rPr>
                <a:t>Python Libraries</a:t>
              </a:r>
            </a:p>
          </p:txBody>
        </p:sp>
      </p:grpSp>
      <p:grpSp>
        <p:nvGrpSpPr>
          <p:cNvPr name="Group 17" id="17"/>
          <p:cNvGrpSpPr/>
          <p:nvPr/>
        </p:nvGrpSpPr>
        <p:grpSpPr>
          <a:xfrm rot="0">
            <a:off x="12773796" y="4786289"/>
            <a:ext cx="3314805" cy="1292020"/>
            <a:chOff x="0" y="0"/>
            <a:chExt cx="4419740" cy="1722694"/>
          </a:xfrm>
        </p:grpSpPr>
        <p:sp>
          <p:nvSpPr>
            <p:cNvPr name="Freeform 18" id="18"/>
            <p:cNvSpPr/>
            <p:nvPr/>
          </p:nvSpPr>
          <p:spPr>
            <a:xfrm flipH="false" flipV="false" rot="0">
              <a:off x="0" y="0"/>
              <a:ext cx="4419740" cy="1722694"/>
            </a:xfrm>
            <a:custGeom>
              <a:avLst/>
              <a:gdLst/>
              <a:ahLst/>
              <a:cxnLst/>
              <a:rect r="r" b="b" t="t" l="l"/>
              <a:pathLst>
                <a:path h="1722694" w="4419740">
                  <a:moveTo>
                    <a:pt x="0" y="0"/>
                  </a:moveTo>
                  <a:lnTo>
                    <a:pt x="4419740" y="0"/>
                  </a:lnTo>
                  <a:lnTo>
                    <a:pt x="4419740" y="1722694"/>
                  </a:lnTo>
                  <a:lnTo>
                    <a:pt x="0" y="17226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0" y="497223"/>
              <a:ext cx="4340098" cy="661573"/>
            </a:xfrm>
            <a:prstGeom prst="rect">
              <a:avLst/>
            </a:prstGeom>
          </p:spPr>
          <p:txBody>
            <a:bodyPr anchor="t" rtlCol="false" tIns="0" lIns="0" bIns="0" rIns="0">
              <a:spAutoFit/>
            </a:bodyPr>
            <a:lstStyle/>
            <a:p>
              <a:pPr algn="ctr">
                <a:lnSpc>
                  <a:spcPts val="4276"/>
                </a:lnSpc>
              </a:pPr>
              <a:r>
                <a:rPr lang="en-US" sz="3054">
                  <a:solidFill>
                    <a:srgbClr val="000000"/>
                  </a:solidFill>
                  <a:latin typeface="Eastman Grotesque Bold"/>
                </a:rPr>
                <a:t>Tableau</a:t>
              </a:r>
            </a:p>
          </p:txBody>
        </p:sp>
      </p:grpSp>
      <p:sp>
        <p:nvSpPr>
          <p:cNvPr name="TextBox 20" id="20"/>
          <p:cNvSpPr txBox="true"/>
          <p:nvPr/>
        </p:nvSpPr>
        <p:spPr>
          <a:xfrm rot="0">
            <a:off x="1194180" y="6456240"/>
            <a:ext cx="4633669" cy="2853333"/>
          </a:xfrm>
          <a:prstGeom prst="rect">
            <a:avLst/>
          </a:prstGeom>
        </p:spPr>
        <p:txBody>
          <a:bodyPr anchor="t" rtlCol="false" tIns="0" lIns="0" bIns="0" rIns="0">
            <a:spAutoFit/>
          </a:bodyPr>
          <a:lstStyle/>
          <a:p>
            <a:pPr>
              <a:lnSpc>
                <a:spcPts val="4597"/>
              </a:lnSpc>
              <a:spcBef>
                <a:spcPct val="0"/>
              </a:spcBef>
            </a:pPr>
            <a:r>
              <a:rPr lang="en-US" sz="3283">
                <a:solidFill>
                  <a:srgbClr val="000000"/>
                </a:solidFill>
                <a:latin typeface="Varela Round"/>
              </a:rPr>
              <a:t>These spreadsheet to</a:t>
            </a:r>
            <a:r>
              <a:rPr lang="en-US" sz="3283">
                <a:solidFill>
                  <a:srgbClr val="000000"/>
                </a:solidFill>
                <a:latin typeface="Varela Round"/>
              </a:rPr>
              <a:t>ols are user-friendly and commonly used for basic data analysis and visualization tasks.</a:t>
            </a:r>
          </a:p>
        </p:txBody>
      </p:sp>
      <p:sp>
        <p:nvSpPr>
          <p:cNvPr name="TextBox 21" id="21"/>
          <p:cNvSpPr txBox="true"/>
          <p:nvPr/>
        </p:nvSpPr>
        <p:spPr>
          <a:xfrm rot="0">
            <a:off x="6820144" y="6008208"/>
            <a:ext cx="4647713" cy="3853815"/>
          </a:xfrm>
          <a:prstGeom prst="rect">
            <a:avLst/>
          </a:prstGeom>
        </p:spPr>
        <p:txBody>
          <a:bodyPr anchor="t" rtlCol="false" tIns="0" lIns="0" bIns="0" rIns="0">
            <a:spAutoFit/>
          </a:bodyPr>
          <a:lstStyle/>
          <a:p>
            <a:pPr>
              <a:lnSpc>
                <a:spcPts val="4409"/>
              </a:lnSpc>
              <a:spcBef>
                <a:spcPct val="0"/>
              </a:spcBef>
            </a:pPr>
            <a:r>
              <a:rPr lang="en-US" sz="3150">
                <a:solidFill>
                  <a:srgbClr val="000000"/>
                </a:solidFill>
                <a:latin typeface="Varela Round"/>
              </a:rPr>
              <a:t>Pandas, NumPy, and Matpl</a:t>
            </a:r>
            <a:r>
              <a:rPr lang="en-US" sz="3150">
                <a:solidFill>
                  <a:srgbClr val="000000"/>
                </a:solidFill>
                <a:latin typeface="Varela Round"/>
              </a:rPr>
              <a:t>otlib are libraries used for data preprocessing and analysis. They provide more advanced functionality.</a:t>
            </a:r>
          </a:p>
        </p:txBody>
      </p:sp>
      <p:sp>
        <p:nvSpPr>
          <p:cNvPr name="TextBox 22" id="22"/>
          <p:cNvSpPr txBox="true"/>
          <p:nvPr/>
        </p:nvSpPr>
        <p:spPr>
          <a:xfrm rot="0">
            <a:off x="12018404" y="6351875"/>
            <a:ext cx="4825590" cy="2957698"/>
          </a:xfrm>
          <a:prstGeom prst="rect">
            <a:avLst/>
          </a:prstGeom>
        </p:spPr>
        <p:txBody>
          <a:bodyPr anchor="t" rtlCol="false" tIns="0" lIns="0" bIns="0" rIns="0">
            <a:spAutoFit/>
          </a:bodyPr>
          <a:lstStyle/>
          <a:p>
            <a:pPr>
              <a:lnSpc>
                <a:spcPts val="4753"/>
              </a:lnSpc>
              <a:spcBef>
                <a:spcPct val="0"/>
              </a:spcBef>
            </a:pPr>
            <a:r>
              <a:rPr lang="en-US" sz="3395">
                <a:solidFill>
                  <a:srgbClr val="000000"/>
                </a:solidFill>
                <a:latin typeface="Varela Round"/>
              </a:rPr>
              <a:t>A visualization to</a:t>
            </a:r>
            <a:r>
              <a:rPr lang="en-US" sz="3395">
                <a:solidFill>
                  <a:srgbClr val="000000"/>
                </a:solidFill>
                <a:latin typeface="Varela Round"/>
              </a:rPr>
              <a:t>ol that simplifies complex data into interactive dashboards and visualizations.</a:t>
            </a:r>
          </a:p>
        </p:txBody>
      </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5240000" y="-842274"/>
            <a:ext cx="3048000" cy="3266068"/>
          </a:xfrm>
          <a:custGeom>
            <a:avLst/>
            <a:gdLst/>
            <a:ahLst/>
            <a:cxnLst/>
            <a:rect r="r" b="b" t="t" l="l"/>
            <a:pathLst>
              <a:path h="3266068" w="3048000">
                <a:moveTo>
                  <a:pt x="0" y="0"/>
                </a:moveTo>
                <a:lnTo>
                  <a:pt x="3048000" y="0"/>
                </a:lnTo>
                <a:lnTo>
                  <a:pt x="3048000" y="3266068"/>
                </a:lnTo>
                <a:lnTo>
                  <a:pt x="0" y="3266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0" y="-842274"/>
            <a:ext cx="3048000" cy="3266068"/>
          </a:xfrm>
          <a:custGeom>
            <a:avLst/>
            <a:gdLst/>
            <a:ahLst/>
            <a:cxnLst/>
            <a:rect r="r" b="b" t="t" l="l"/>
            <a:pathLst>
              <a:path h="3266068" w="3048000">
                <a:moveTo>
                  <a:pt x="3048000" y="0"/>
                </a:moveTo>
                <a:lnTo>
                  <a:pt x="0" y="0"/>
                </a:lnTo>
                <a:lnTo>
                  <a:pt x="0" y="3266068"/>
                </a:lnTo>
                <a:lnTo>
                  <a:pt x="3048000" y="3266068"/>
                </a:lnTo>
                <a:lnTo>
                  <a:pt x="30480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735944" y="3428367"/>
            <a:ext cx="1462186" cy="809625"/>
            <a:chOff x="0" y="0"/>
            <a:chExt cx="1949582" cy="1079500"/>
          </a:xfrm>
        </p:grpSpPr>
        <p:grpSp>
          <p:nvGrpSpPr>
            <p:cNvPr name="Group 8" id="8"/>
            <p:cNvGrpSpPr/>
            <p:nvPr/>
          </p:nvGrpSpPr>
          <p:grpSpPr>
            <a:xfrm rot="0">
              <a:off x="435041" y="0"/>
              <a:ext cx="1079500" cy="10795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CED6"/>
              </a:solidFill>
            </p:spPr>
          </p:sp>
          <p:sp>
            <p:nvSpPr>
              <p:cNvPr name="TextBox 10" id="10"/>
              <p:cNvSpPr txBox="true"/>
              <p:nvPr/>
            </p:nvSpPr>
            <p:spPr>
              <a:xfrm>
                <a:off x="76200" y="47625"/>
                <a:ext cx="660400" cy="688975"/>
              </a:xfrm>
              <a:prstGeom prst="rect">
                <a:avLst/>
              </a:prstGeom>
            </p:spPr>
            <p:txBody>
              <a:bodyPr anchor="ctr" rtlCol="false" tIns="32617" lIns="32617" bIns="32617" rIns="32617"/>
              <a:lstStyle/>
              <a:p>
                <a:pPr algn="ctr">
                  <a:lnSpc>
                    <a:spcPts val="1568"/>
                  </a:lnSpc>
                  <a:spcBef>
                    <a:spcPct val="0"/>
                  </a:spcBef>
                </a:pPr>
              </a:p>
            </p:txBody>
          </p:sp>
        </p:grpSp>
        <p:sp>
          <p:nvSpPr>
            <p:cNvPr name="TextBox 11" id="11"/>
            <p:cNvSpPr txBox="true"/>
            <p:nvPr/>
          </p:nvSpPr>
          <p:spPr>
            <a:xfrm rot="0">
              <a:off x="0" y="112934"/>
              <a:ext cx="1949582" cy="846033"/>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rPr>
                <a:t>3</a:t>
              </a:r>
            </a:p>
          </p:txBody>
        </p:sp>
      </p:grpSp>
      <p:grpSp>
        <p:nvGrpSpPr>
          <p:cNvPr name="Group 12" id="12"/>
          <p:cNvGrpSpPr/>
          <p:nvPr/>
        </p:nvGrpSpPr>
        <p:grpSpPr>
          <a:xfrm rot="0">
            <a:off x="5967809" y="3416461"/>
            <a:ext cx="2444980" cy="833438"/>
            <a:chOff x="0" y="0"/>
            <a:chExt cx="3259973" cy="1111250"/>
          </a:xfrm>
        </p:grpSpPr>
        <p:grpSp>
          <p:nvGrpSpPr>
            <p:cNvPr name="Group 13" id="13"/>
            <p:cNvGrpSpPr/>
            <p:nvPr/>
          </p:nvGrpSpPr>
          <p:grpSpPr>
            <a:xfrm rot="0">
              <a:off x="1074362" y="0"/>
              <a:ext cx="1111250" cy="11112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83B2"/>
              </a:solidFill>
            </p:spPr>
          </p:sp>
          <p:sp>
            <p:nvSpPr>
              <p:cNvPr name="TextBox 15" id="15"/>
              <p:cNvSpPr txBox="true"/>
              <p:nvPr/>
            </p:nvSpPr>
            <p:spPr>
              <a:xfrm>
                <a:off x="76200" y="47625"/>
                <a:ext cx="660400" cy="688975"/>
              </a:xfrm>
              <a:prstGeom prst="rect">
                <a:avLst/>
              </a:prstGeom>
            </p:spPr>
            <p:txBody>
              <a:bodyPr anchor="ctr" rtlCol="false" tIns="32617" lIns="32617" bIns="32617" rIns="32617"/>
              <a:lstStyle/>
              <a:p>
                <a:pPr algn="ctr">
                  <a:lnSpc>
                    <a:spcPts val="1568"/>
                  </a:lnSpc>
                  <a:spcBef>
                    <a:spcPct val="0"/>
                  </a:spcBef>
                </a:pPr>
              </a:p>
            </p:txBody>
          </p:sp>
        </p:grpSp>
        <p:sp>
          <p:nvSpPr>
            <p:cNvPr name="TextBox 16" id="16"/>
            <p:cNvSpPr txBox="true"/>
            <p:nvPr/>
          </p:nvSpPr>
          <p:spPr>
            <a:xfrm rot="0">
              <a:off x="0" y="66558"/>
              <a:ext cx="3259973" cy="846033"/>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rPr>
                <a:t>2</a:t>
              </a:r>
            </a:p>
          </p:txBody>
        </p:sp>
      </p:grpSp>
      <p:grpSp>
        <p:nvGrpSpPr>
          <p:cNvPr name="Group 17" id="17"/>
          <p:cNvGrpSpPr/>
          <p:nvPr/>
        </p:nvGrpSpPr>
        <p:grpSpPr>
          <a:xfrm rot="0">
            <a:off x="0" y="3443579"/>
            <a:ext cx="2295219" cy="833438"/>
            <a:chOff x="0" y="0"/>
            <a:chExt cx="3060292" cy="1111250"/>
          </a:xfrm>
        </p:grpSpPr>
        <p:grpSp>
          <p:nvGrpSpPr>
            <p:cNvPr name="Group 18" id="18"/>
            <p:cNvGrpSpPr/>
            <p:nvPr/>
          </p:nvGrpSpPr>
          <p:grpSpPr>
            <a:xfrm rot="0">
              <a:off x="974521" y="0"/>
              <a:ext cx="1111250" cy="11112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CED6"/>
              </a:solidFill>
            </p:spPr>
          </p:sp>
          <p:sp>
            <p:nvSpPr>
              <p:cNvPr name="TextBox 20" id="20"/>
              <p:cNvSpPr txBox="true"/>
              <p:nvPr/>
            </p:nvSpPr>
            <p:spPr>
              <a:xfrm>
                <a:off x="76200" y="47625"/>
                <a:ext cx="660400" cy="688975"/>
              </a:xfrm>
              <a:prstGeom prst="rect">
                <a:avLst/>
              </a:prstGeom>
            </p:spPr>
            <p:txBody>
              <a:bodyPr anchor="ctr" rtlCol="false" tIns="32617" lIns="32617" bIns="32617" rIns="32617"/>
              <a:lstStyle/>
              <a:p>
                <a:pPr algn="ctr">
                  <a:lnSpc>
                    <a:spcPts val="1568"/>
                  </a:lnSpc>
                  <a:spcBef>
                    <a:spcPct val="0"/>
                  </a:spcBef>
                </a:pPr>
              </a:p>
            </p:txBody>
          </p:sp>
        </p:grpSp>
        <p:sp>
          <p:nvSpPr>
            <p:cNvPr name="TextBox 21" id="21"/>
            <p:cNvSpPr txBox="true"/>
            <p:nvPr/>
          </p:nvSpPr>
          <p:spPr>
            <a:xfrm rot="0">
              <a:off x="0" y="89746"/>
              <a:ext cx="3060292" cy="846033"/>
            </a:xfrm>
            <a:prstGeom prst="rect">
              <a:avLst/>
            </a:prstGeom>
          </p:spPr>
          <p:txBody>
            <a:bodyPr anchor="t" rtlCol="false" tIns="0" lIns="0" bIns="0" rIns="0">
              <a:spAutoFit/>
            </a:bodyPr>
            <a:lstStyle/>
            <a:p>
              <a:pPr algn="ctr">
                <a:lnSpc>
                  <a:spcPts val="5319"/>
                </a:lnSpc>
              </a:pPr>
              <a:r>
                <a:rPr lang="en-US" sz="3799">
                  <a:solidFill>
                    <a:srgbClr val="000000"/>
                  </a:solidFill>
                  <a:latin typeface="Varela Round"/>
                </a:rPr>
                <a:t>1</a:t>
              </a:r>
            </a:p>
          </p:txBody>
        </p:sp>
      </p:grpSp>
      <p:sp>
        <p:nvSpPr>
          <p:cNvPr name="TextBox 22" id="22"/>
          <p:cNvSpPr txBox="true"/>
          <p:nvPr/>
        </p:nvSpPr>
        <p:spPr>
          <a:xfrm rot="0">
            <a:off x="1559884" y="4469550"/>
            <a:ext cx="4888040" cy="4788750"/>
          </a:xfrm>
          <a:prstGeom prst="rect">
            <a:avLst/>
          </a:prstGeom>
        </p:spPr>
        <p:txBody>
          <a:bodyPr anchor="t" rtlCol="false" tIns="0" lIns="0" bIns="0" rIns="0">
            <a:spAutoFit/>
          </a:bodyPr>
          <a:lstStyle/>
          <a:p>
            <a:pPr>
              <a:lnSpc>
                <a:spcPts val="4775"/>
              </a:lnSpc>
            </a:pPr>
            <a:r>
              <a:rPr lang="en-US" sz="3411">
                <a:solidFill>
                  <a:srgbClr val="000000"/>
                </a:solidFill>
                <a:latin typeface="Varela Round"/>
              </a:rPr>
              <a:t>Climate models help predict future weather patterns, enabling us to make better decisions for agriculture, disaster management, and urban planning.</a:t>
            </a:r>
          </a:p>
          <a:p>
            <a:pPr algn="ctr">
              <a:lnSpc>
                <a:spcPts val="4775"/>
              </a:lnSpc>
            </a:pPr>
          </a:p>
        </p:txBody>
      </p:sp>
      <p:sp>
        <p:nvSpPr>
          <p:cNvPr name="TextBox 23" id="23"/>
          <p:cNvSpPr txBox="true"/>
          <p:nvPr/>
        </p:nvSpPr>
        <p:spPr>
          <a:xfrm rot="0">
            <a:off x="3780764" y="895350"/>
            <a:ext cx="10712625" cy="2139242"/>
          </a:xfrm>
          <a:prstGeom prst="rect">
            <a:avLst/>
          </a:prstGeom>
        </p:spPr>
        <p:txBody>
          <a:bodyPr anchor="t" rtlCol="false" tIns="0" lIns="0" bIns="0" rIns="0">
            <a:spAutoFit/>
          </a:bodyPr>
          <a:lstStyle/>
          <a:p>
            <a:pPr algn="ctr">
              <a:lnSpc>
                <a:spcPts val="8501"/>
              </a:lnSpc>
            </a:pPr>
            <a:r>
              <a:rPr lang="en-US" sz="6072">
                <a:solidFill>
                  <a:srgbClr val="000000"/>
                </a:solidFill>
                <a:latin typeface="Eastman Grotesque Bold"/>
              </a:rPr>
              <a:t>The Importance of Weather Data Analysis</a:t>
            </a:r>
          </a:p>
        </p:txBody>
      </p:sp>
      <p:sp>
        <p:nvSpPr>
          <p:cNvPr name="TextBox 24" id="24"/>
          <p:cNvSpPr txBox="true"/>
          <p:nvPr/>
        </p:nvSpPr>
        <p:spPr>
          <a:xfrm rot="0">
            <a:off x="2038534" y="3436484"/>
            <a:ext cx="2944961" cy="739140"/>
          </a:xfrm>
          <a:prstGeom prst="rect">
            <a:avLst/>
          </a:prstGeom>
        </p:spPr>
        <p:txBody>
          <a:bodyPr anchor="t" rtlCol="false" tIns="0" lIns="0" bIns="0" rIns="0">
            <a:spAutoFit/>
          </a:bodyPr>
          <a:lstStyle/>
          <a:p>
            <a:pPr algn="ctr">
              <a:lnSpc>
                <a:spcPts val="2850"/>
              </a:lnSpc>
            </a:pPr>
            <a:r>
              <a:rPr lang="en-US" sz="2850">
                <a:solidFill>
                  <a:srgbClr val="FF00BF"/>
                </a:solidFill>
                <a:latin typeface="Nourd Heavy"/>
                <a:ea typeface="Nourd Heavy"/>
              </a:rPr>
              <a:t>PREDICTIVE MODELING 🌡️</a:t>
            </a:r>
          </a:p>
        </p:txBody>
      </p:sp>
      <p:sp>
        <p:nvSpPr>
          <p:cNvPr name="TextBox 25" id="25"/>
          <p:cNvSpPr txBox="true"/>
          <p:nvPr/>
        </p:nvSpPr>
        <p:spPr>
          <a:xfrm rot="0">
            <a:off x="7519284" y="3500729"/>
            <a:ext cx="3235584" cy="739140"/>
          </a:xfrm>
          <a:prstGeom prst="rect">
            <a:avLst/>
          </a:prstGeom>
        </p:spPr>
        <p:txBody>
          <a:bodyPr anchor="t" rtlCol="false" tIns="0" lIns="0" bIns="0" rIns="0">
            <a:spAutoFit/>
          </a:bodyPr>
          <a:lstStyle/>
          <a:p>
            <a:pPr algn="ctr">
              <a:lnSpc>
                <a:spcPts val="2850"/>
              </a:lnSpc>
            </a:pPr>
            <a:r>
              <a:rPr lang="en-US" sz="2850">
                <a:solidFill>
                  <a:srgbClr val="FF00BF"/>
                </a:solidFill>
                <a:latin typeface="Nourd Heavy"/>
              </a:rPr>
              <a:t>IMPROVED SAFETY</a:t>
            </a:r>
          </a:p>
        </p:txBody>
      </p:sp>
      <p:sp>
        <p:nvSpPr>
          <p:cNvPr name="TextBox 26" id="26"/>
          <p:cNvSpPr txBox="true"/>
          <p:nvPr/>
        </p:nvSpPr>
        <p:spPr>
          <a:xfrm rot="0">
            <a:off x="12919094" y="3485517"/>
            <a:ext cx="2934026" cy="735677"/>
          </a:xfrm>
          <a:prstGeom prst="rect">
            <a:avLst/>
          </a:prstGeom>
        </p:spPr>
        <p:txBody>
          <a:bodyPr anchor="t" rtlCol="false" tIns="0" lIns="0" bIns="0" rIns="0">
            <a:spAutoFit/>
          </a:bodyPr>
          <a:lstStyle/>
          <a:p>
            <a:pPr algn="ctr">
              <a:lnSpc>
                <a:spcPts val="2853"/>
              </a:lnSpc>
            </a:pPr>
            <a:r>
              <a:rPr lang="en-US" sz="2853">
                <a:solidFill>
                  <a:srgbClr val="FF00BF"/>
                </a:solidFill>
                <a:latin typeface="Nourd Heavy"/>
                <a:ea typeface="Nourd Heavy"/>
              </a:rPr>
              <a:t>ECONOMIC IMPACT 💰</a:t>
            </a:r>
          </a:p>
        </p:txBody>
      </p:sp>
      <p:sp>
        <p:nvSpPr>
          <p:cNvPr name="TextBox 27" id="27"/>
          <p:cNvSpPr txBox="true"/>
          <p:nvPr/>
        </p:nvSpPr>
        <p:spPr>
          <a:xfrm rot="0">
            <a:off x="7535962" y="4332139"/>
            <a:ext cx="4295094" cy="5805969"/>
          </a:xfrm>
          <a:prstGeom prst="rect">
            <a:avLst/>
          </a:prstGeom>
        </p:spPr>
        <p:txBody>
          <a:bodyPr anchor="t" rtlCol="false" tIns="0" lIns="0" bIns="0" rIns="0">
            <a:spAutoFit/>
          </a:bodyPr>
          <a:lstStyle/>
          <a:p>
            <a:pPr>
              <a:lnSpc>
                <a:spcPts val="4644"/>
              </a:lnSpc>
            </a:pPr>
            <a:r>
              <a:rPr lang="en-US" sz="3317">
                <a:solidFill>
                  <a:srgbClr val="000000"/>
                </a:solidFill>
                <a:latin typeface="Varela Round"/>
              </a:rPr>
              <a:t>By understanding weather patterns, individuals and organizations can make informed decisions, minimizing the impact of severe weather conditions.</a:t>
            </a:r>
          </a:p>
          <a:p>
            <a:pPr>
              <a:lnSpc>
                <a:spcPts val="4644"/>
              </a:lnSpc>
            </a:pPr>
          </a:p>
          <a:p>
            <a:pPr algn="ctr">
              <a:lnSpc>
                <a:spcPts val="4644"/>
              </a:lnSpc>
            </a:pPr>
          </a:p>
        </p:txBody>
      </p:sp>
      <p:sp>
        <p:nvSpPr>
          <p:cNvPr name="TextBox 28" id="28"/>
          <p:cNvSpPr txBox="true"/>
          <p:nvPr/>
        </p:nvSpPr>
        <p:spPr>
          <a:xfrm rot="0">
            <a:off x="12919094" y="4322614"/>
            <a:ext cx="4687935" cy="6072669"/>
          </a:xfrm>
          <a:prstGeom prst="rect">
            <a:avLst/>
          </a:prstGeom>
        </p:spPr>
        <p:txBody>
          <a:bodyPr anchor="t" rtlCol="false" tIns="0" lIns="0" bIns="0" rIns="0">
            <a:spAutoFit/>
          </a:bodyPr>
          <a:lstStyle/>
          <a:p>
            <a:pPr>
              <a:lnSpc>
                <a:spcPts val="4405"/>
              </a:lnSpc>
            </a:pPr>
            <a:r>
              <a:rPr lang="en-US" sz="3146">
                <a:solidFill>
                  <a:srgbClr val="000000"/>
                </a:solidFill>
                <a:latin typeface="Varela Round"/>
              </a:rPr>
              <a:t>Weather events have a major impact on various industries, such as aviation, energy, and tourism. Analyzing weather data helps these industries predict and mitigate the economic impact.</a:t>
            </a:r>
          </a:p>
          <a:p>
            <a:pPr>
              <a:lnSpc>
                <a:spcPts val="4405"/>
              </a:lnSpc>
            </a:pPr>
          </a:p>
          <a:p>
            <a:pPr algn="ctr">
              <a:lnSpc>
                <a:spcPts val="4405"/>
              </a:lnSpc>
            </a:pP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78CED6"/>
              </a:solidFill>
              <a:prstDash val="solid"/>
              <a:miter/>
            </a:ln>
          </p:spPr>
        </p:sp>
        <p:sp>
          <p:nvSpPr>
            <p:cNvPr name="TextBox 4" id="4"/>
            <p:cNvSpPr txBox="true"/>
            <p:nvPr/>
          </p:nvSpPr>
          <p:spPr>
            <a:xfrm>
              <a:off x="0" y="-66675"/>
              <a:ext cx="4816593" cy="2776008"/>
            </a:xfrm>
            <a:prstGeom prst="rect">
              <a:avLst/>
            </a:prstGeom>
          </p:spPr>
          <p:txBody>
            <a:bodyPr anchor="ctr" rtlCol="false" tIns="50800" lIns="50800" bIns="50800" rIns="50800"/>
            <a:lstStyle/>
            <a:p>
              <a:pPr algn="ctr">
                <a:lnSpc>
                  <a:spcPts val="3702"/>
                </a:lnSpc>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6245468" y="3041686"/>
            <a:ext cx="4139281" cy="1613379"/>
            <a:chOff x="0" y="0"/>
            <a:chExt cx="5519041" cy="2151172"/>
          </a:xfrm>
        </p:grpSpPr>
        <p:sp>
          <p:nvSpPr>
            <p:cNvPr name="Freeform 8" id="8"/>
            <p:cNvSpPr/>
            <p:nvPr/>
          </p:nvSpPr>
          <p:spPr>
            <a:xfrm flipH="false" flipV="false" rot="0">
              <a:off x="0" y="0"/>
              <a:ext cx="5519041" cy="2151172"/>
            </a:xfrm>
            <a:custGeom>
              <a:avLst/>
              <a:gdLst/>
              <a:ahLst/>
              <a:cxnLst/>
              <a:rect r="r" b="b" t="t" l="l"/>
              <a:pathLst>
                <a:path h="2151172" w="5519041">
                  <a:moveTo>
                    <a:pt x="0" y="0"/>
                  </a:moveTo>
                  <a:lnTo>
                    <a:pt x="5519041" y="0"/>
                  </a:lnTo>
                  <a:lnTo>
                    <a:pt x="5519041" y="2151172"/>
                  </a:lnTo>
                  <a:lnTo>
                    <a:pt x="0" y="2151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761755" y="307469"/>
              <a:ext cx="3995530" cy="1450509"/>
            </a:xfrm>
            <a:prstGeom prst="rect">
              <a:avLst/>
            </a:prstGeom>
          </p:spPr>
          <p:txBody>
            <a:bodyPr anchor="t" rtlCol="false" tIns="0" lIns="0" bIns="0" rIns="0">
              <a:spAutoFit/>
            </a:bodyPr>
            <a:lstStyle/>
            <a:p>
              <a:pPr>
                <a:lnSpc>
                  <a:spcPts val="4424"/>
                </a:lnSpc>
              </a:pPr>
              <a:r>
                <a:rPr lang="en-US" sz="3160">
                  <a:solidFill>
                    <a:srgbClr val="000000"/>
                  </a:solidFill>
                  <a:latin typeface="Arimo Bold"/>
                </a:rPr>
                <a:t>Methods of Data Collec</a:t>
              </a:r>
              <a:r>
                <a:rPr lang="en-US" sz="3160">
                  <a:solidFill>
                    <a:srgbClr val="000000"/>
                  </a:solidFill>
                  <a:latin typeface="Arimo Bold"/>
                </a:rPr>
                <a:t>tion</a:t>
              </a:r>
            </a:p>
          </p:txBody>
        </p:sp>
      </p:grpSp>
      <p:sp>
        <p:nvSpPr>
          <p:cNvPr name="TextBox 10" id="10"/>
          <p:cNvSpPr txBox="true"/>
          <p:nvPr/>
        </p:nvSpPr>
        <p:spPr>
          <a:xfrm rot="0">
            <a:off x="748609" y="1328758"/>
            <a:ext cx="16230600" cy="1236345"/>
          </a:xfrm>
          <a:prstGeom prst="rect">
            <a:avLst/>
          </a:prstGeom>
        </p:spPr>
        <p:txBody>
          <a:bodyPr anchor="t" rtlCol="false" tIns="0" lIns="0" bIns="0" rIns="0">
            <a:spAutoFit/>
          </a:bodyPr>
          <a:lstStyle/>
          <a:p>
            <a:pPr algn="ctr">
              <a:lnSpc>
                <a:spcPts val="10080"/>
              </a:lnSpc>
            </a:pPr>
            <a:r>
              <a:rPr lang="en-US" sz="7200">
                <a:solidFill>
                  <a:srgbClr val="000000"/>
                </a:solidFill>
                <a:latin typeface="Eastman Grotesque Bold"/>
              </a:rPr>
              <a:t>Data Collection</a:t>
            </a:r>
          </a:p>
        </p:txBody>
      </p:sp>
      <p:sp>
        <p:nvSpPr>
          <p:cNvPr name="TextBox 11" id="11"/>
          <p:cNvSpPr txBox="true"/>
          <p:nvPr/>
        </p:nvSpPr>
        <p:spPr>
          <a:xfrm rot="0">
            <a:off x="1520051" y="4937641"/>
            <a:ext cx="3981928" cy="4418364"/>
          </a:xfrm>
          <a:prstGeom prst="rect">
            <a:avLst/>
          </a:prstGeom>
        </p:spPr>
        <p:txBody>
          <a:bodyPr anchor="t" rtlCol="false" tIns="0" lIns="0" bIns="0" rIns="0">
            <a:spAutoFit/>
          </a:bodyPr>
          <a:lstStyle/>
          <a:p>
            <a:pPr algn="l">
              <a:lnSpc>
                <a:spcPts val="4407"/>
              </a:lnSpc>
              <a:spcBef>
                <a:spcPct val="0"/>
              </a:spcBef>
            </a:pPr>
            <a:r>
              <a:rPr lang="en-US" sz="3147">
                <a:solidFill>
                  <a:srgbClr val="000000"/>
                </a:solidFill>
                <a:latin typeface="Varela Round"/>
              </a:rPr>
              <a:t>Weather data can be obtained from a variety of s</a:t>
            </a:r>
            <a:r>
              <a:rPr lang="en-US" sz="3147">
                <a:solidFill>
                  <a:srgbClr val="000000"/>
                </a:solidFill>
                <a:latin typeface="Varela Round"/>
              </a:rPr>
              <a:t>ources, such as national weather agencies, private companies, and citizen science initiatives</a:t>
            </a:r>
          </a:p>
        </p:txBody>
      </p:sp>
      <p:grpSp>
        <p:nvGrpSpPr>
          <p:cNvPr name="Group 12" id="12"/>
          <p:cNvGrpSpPr/>
          <p:nvPr/>
        </p:nvGrpSpPr>
        <p:grpSpPr>
          <a:xfrm rot="0">
            <a:off x="1282105" y="2917528"/>
            <a:ext cx="4457819" cy="1737536"/>
            <a:chOff x="0" y="0"/>
            <a:chExt cx="5943758" cy="2316715"/>
          </a:xfrm>
        </p:grpSpPr>
        <p:sp>
          <p:nvSpPr>
            <p:cNvPr name="Freeform 13" id="13"/>
            <p:cNvSpPr/>
            <p:nvPr/>
          </p:nvSpPr>
          <p:spPr>
            <a:xfrm flipH="false" flipV="false" rot="0">
              <a:off x="0" y="0"/>
              <a:ext cx="5943758" cy="2316715"/>
            </a:xfrm>
            <a:custGeom>
              <a:avLst/>
              <a:gdLst/>
              <a:ahLst/>
              <a:cxnLst/>
              <a:rect r="r" b="b" t="t" l="l"/>
              <a:pathLst>
                <a:path h="2316715" w="5943758">
                  <a:moveTo>
                    <a:pt x="0" y="0"/>
                  </a:moveTo>
                  <a:lnTo>
                    <a:pt x="5943758" y="0"/>
                  </a:lnTo>
                  <a:lnTo>
                    <a:pt x="5943758" y="2316715"/>
                  </a:lnTo>
                  <a:lnTo>
                    <a:pt x="0" y="2316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38038" y="304952"/>
              <a:ext cx="3867683" cy="1611561"/>
            </a:xfrm>
            <a:prstGeom prst="rect">
              <a:avLst/>
            </a:prstGeom>
          </p:spPr>
          <p:txBody>
            <a:bodyPr anchor="t" rtlCol="false" tIns="0" lIns="0" bIns="0" rIns="0">
              <a:spAutoFit/>
            </a:bodyPr>
            <a:lstStyle/>
            <a:p>
              <a:pPr algn="l">
                <a:lnSpc>
                  <a:spcPts val="4916"/>
                </a:lnSpc>
              </a:pPr>
              <a:r>
                <a:rPr lang="en-US" sz="3511">
                  <a:solidFill>
                    <a:srgbClr val="000000"/>
                  </a:solidFill>
                  <a:latin typeface="Arimo Bold"/>
                </a:rPr>
                <a:t>Sources of </a:t>
              </a:r>
              <a:r>
                <a:rPr lang="en-US" sz="3511">
                  <a:solidFill>
                    <a:srgbClr val="000000"/>
                  </a:solidFill>
                  <a:latin typeface="Arimo Bold"/>
                </a:rPr>
                <a:t>Weather Data</a:t>
              </a:r>
            </a:p>
          </p:txBody>
        </p:sp>
      </p:grpSp>
      <p:sp>
        <p:nvSpPr>
          <p:cNvPr name="TextBox 15" id="15"/>
          <p:cNvSpPr txBox="true"/>
          <p:nvPr/>
        </p:nvSpPr>
        <p:spPr>
          <a:xfrm rot="0">
            <a:off x="6331874" y="4937641"/>
            <a:ext cx="4473375" cy="4406265"/>
          </a:xfrm>
          <a:prstGeom prst="rect">
            <a:avLst/>
          </a:prstGeom>
        </p:spPr>
        <p:txBody>
          <a:bodyPr anchor="t" rtlCol="false" tIns="0" lIns="0" bIns="0" rIns="0">
            <a:spAutoFit/>
          </a:bodyPr>
          <a:lstStyle/>
          <a:p>
            <a:pPr algn="l">
              <a:lnSpc>
                <a:spcPts val="4409"/>
              </a:lnSpc>
              <a:spcBef>
                <a:spcPct val="0"/>
              </a:spcBef>
            </a:pPr>
            <a:r>
              <a:rPr lang="en-US" sz="3150">
                <a:solidFill>
                  <a:srgbClr val="000000"/>
                </a:solidFill>
                <a:latin typeface="Varela Round"/>
              </a:rPr>
              <a:t>Data can be collected using weather stations, satellites, drones, or crowd-s</a:t>
            </a:r>
            <a:r>
              <a:rPr lang="en-US" sz="3150">
                <a:solidFill>
                  <a:srgbClr val="000000"/>
                </a:solidFill>
                <a:latin typeface="Varela Round"/>
              </a:rPr>
              <a:t>ourced data collection methods, such as personal weather stations and smartphone apps.</a:t>
            </a:r>
          </a:p>
        </p:txBody>
      </p:sp>
      <p:grpSp>
        <p:nvGrpSpPr>
          <p:cNvPr name="Group 16" id="16"/>
          <p:cNvGrpSpPr/>
          <p:nvPr/>
        </p:nvGrpSpPr>
        <p:grpSpPr>
          <a:xfrm rot="0">
            <a:off x="11635144" y="3041686"/>
            <a:ext cx="4139281" cy="1613379"/>
            <a:chOff x="0" y="0"/>
            <a:chExt cx="5519041" cy="2151172"/>
          </a:xfrm>
        </p:grpSpPr>
        <p:sp>
          <p:nvSpPr>
            <p:cNvPr name="Freeform 17" id="17"/>
            <p:cNvSpPr/>
            <p:nvPr/>
          </p:nvSpPr>
          <p:spPr>
            <a:xfrm flipH="false" flipV="false" rot="0">
              <a:off x="0" y="0"/>
              <a:ext cx="5519041" cy="2151172"/>
            </a:xfrm>
            <a:custGeom>
              <a:avLst/>
              <a:gdLst/>
              <a:ahLst/>
              <a:cxnLst/>
              <a:rect r="r" b="b" t="t" l="l"/>
              <a:pathLst>
                <a:path h="2151172" w="5519041">
                  <a:moveTo>
                    <a:pt x="0" y="0"/>
                  </a:moveTo>
                  <a:lnTo>
                    <a:pt x="5519041" y="0"/>
                  </a:lnTo>
                  <a:lnTo>
                    <a:pt x="5519041" y="2151172"/>
                  </a:lnTo>
                  <a:lnTo>
                    <a:pt x="0" y="2151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797227" y="355850"/>
              <a:ext cx="4098561" cy="1450509"/>
            </a:xfrm>
            <a:prstGeom prst="rect">
              <a:avLst/>
            </a:prstGeom>
          </p:spPr>
          <p:txBody>
            <a:bodyPr anchor="t" rtlCol="false" tIns="0" lIns="0" bIns="0" rIns="0">
              <a:spAutoFit/>
            </a:bodyPr>
            <a:lstStyle/>
            <a:p>
              <a:pPr>
                <a:lnSpc>
                  <a:spcPts val="4424"/>
                </a:lnSpc>
              </a:pPr>
              <a:r>
                <a:rPr lang="en-US" sz="3160">
                  <a:solidFill>
                    <a:srgbClr val="000000"/>
                  </a:solidFill>
                  <a:latin typeface="Arimo Bold"/>
                </a:rPr>
                <a:t>Data Preprocessing</a:t>
              </a:r>
            </a:p>
          </p:txBody>
        </p:sp>
      </p:grpSp>
      <p:sp>
        <p:nvSpPr>
          <p:cNvPr name="TextBox 19" id="19"/>
          <p:cNvSpPr txBox="true"/>
          <p:nvPr/>
        </p:nvSpPr>
        <p:spPr>
          <a:xfrm rot="0">
            <a:off x="11635144" y="4937641"/>
            <a:ext cx="4145031" cy="4406265"/>
          </a:xfrm>
          <a:prstGeom prst="rect">
            <a:avLst/>
          </a:prstGeom>
        </p:spPr>
        <p:txBody>
          <a:bodyPr anchor="t" rtlCol="false" tIns="0" lIns="0" bIns="0" rIns="0">
            <a:spAutoFit/>
          </a:bodyPr>
          <a:lstStyle/>
          <a:p>
            <a:pPr>
              <a:lnSpc>
                <a:spcPts val="4409"/>
              </a:lnSpc>
              <a:spcBef>
                <a:spcPct val="0"/>
              </a:spcBef>
            </a:pPr>
            <a:r>
              <a:rPr lang="en-US" sz="3149">
                <a:solidFill>
                  <a:srgbClr val="000000"/>
                </a:solidFill>
                <a:latin typeface="Varela Round"/>
              </a:rPr>
              <a:t>Before analysis, data must be cleaned, formatted, and prepared. This inv</a:t>
            </a:r>
            <a:r>
              <a:rPr lang="en-US" sz="3149">
                <a:solidFill>
                  <a:srgbClr val="000000"/>
                </a:solidFill>
                <a:latin typeface="Varela Round"/>
              </a:rPr>
              <a:t>olves handling missing data, removing outliers, and normalizing data.</a:t>
            </a:r>
          </a:p>
        </p:txBody>
      </p:sp>
    </p:spTree>
  </p:cSld>
  <p:clrMapOvr>
    <a:masterClrMapping/>
  </p:clrMapOvr>
  <p:transition spd="slow">
    <p:push dir="u"/>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CBBCDC"/>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877061" y="3003638"/>
            <a:ext cx="5490024" cy="2139862"/>
            <a:chOff x="0" y="0"/>
            <a:chExt cx="7320033" cy="2853149"/>
          </a:xfrm>
        </p:grpSpPr>
        <p:sp>
          <p:nvSpPr>
            <p:cNvPr name="Freeform 6" id="6"/>
            <p:cNvSpPr/>
            <p:nvPr/>
          </p:nvSpPr>
          <p:spPr>
            <a:xfrm flipH="false" flipV="false" rot="0">
              <a:off x="0" y="0"/>
              <a:ext cx="7320033" cy="2853149"/>
            </a:xfrm>
            <a:custGeom>
              <a:avLst/>
              <a:gdLst/>
              <a:ahLst/>
              <a:cxnLst/>
              <a:rect r="r" b="b" t="t" l="l"/>
              <a:pathLst>
                <a:path h="2853149" w="7320033">
                  <a:moveTo>
                    <a:pt x="0" y="0"/>
                  </a:moveTo>
                  <a:lnTo>
                    <a:pt x="7320033" y="0"/>
                  </a:lnTo>
                  <a:lnTo>
                    <a:pt x="7320033" y="2853149"/>
                  </a:lnTo>
                  <a:lnTo>
                    <a:pt x="0" y="28531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01042" y="335860"/>
              <a:ext cx="4917949" cy="2076654"/>
            </a:xfrm>
            <a:prstGeom prst="rect">
              <a:avLst/>
            </a:prstGeom>
          </p:spPr>
          <p:txBody>
            <a:bodyPr anchor="t" rtlCol="false" tIns="0" lIns="0" bIns="0" rIns="0">
              <a:spAutoFit/>
            </a:bodyPr>
            <a:lstStyle/>
            <a:p>
              <a:pPr>
                <a:lnSpc>
                  <a:spcPts val="6393"/>
                </a:lnSpc>
              </a:pPr>
              <a:r>
                <a:rPr lang="en-US" sz="4566">
                  <a:solidFill>
                    <a:srgbClr val="000000"/>
                  </a:solidFill>
                  <a:latin typeface="Arimo Bold"/>
                </a:rPr>
                <a:t>Data Cleaning</a:t>
              </a:r>
            </a:p>
          </p:txBody>
        </p:sp>
      </p:grpSp>
      <p:sp>
        <p:nvSpPr>
          <p:cNvPr name="TextBox 8" id="8"/>
          <p:cNvSpPr txBox="true"/>
          <p:nvPr/>
        </p:nvSpPr>
        <p:spPr>
          <a:xfrm rot="0">
            <a:off x="5833147" y="876300"/>
            <a:ext cx="6907628" cy="1140079"/>
          </a:xfrm>
          <a:prstGeom prst="rect">
            <a:avLst/>
          </a:prstGeom>
        </p:spPr>
        <p:txBody>
          <a:bodyPr anchor="t" rtlCol="false" tIns="0" lIns="0" bIns="0" rIns="0">
            <a:spAutoFit/>
          </a:bodyPr>
          <a:lstStyle/>
          <a:p>
            <a:pPr>
              <a:lnSpc>
                <a:spcPts val="9085"/>
              </a:lnSpc>
            </a:pPr>
            <a:r>
              <a:rPr lang="en-US" sz="6489">
                <a:solidFill>
                  <a:srgbClr val="000000"/>
                </a:solidFill>
                <a:latin typeface="Arimo Bold"/>
              </a:rPr>
              <a:t>Data Preparation</a:t>
            </a:r>
          </a:p>
        </p:txBody>
      </p:sp>
      <p:sp>
        <p:nvSpPr>
          <p:cNvPr name="Freeform 9" id="9"/>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25325" y="3003638"/>
            <a:ext cx="5490024" cy="2139862"/>
            <a:chOff x="0" y="0"/>
            <a:chExt cx="7320033" cy="2853149"/>
          </a:xfrm>
        </p:grpSpPr>
        <p:sp>
          <p:nvSpPr>
            <p:cNvPr name="Freeform 12" id="12"/>
            <p:cNvSpPr/>
            <p:nvPr/>
          </p:nvSpPr>
          <p:spPr>
            <a:xfrm flipH="false" flipV="false" rot="0">
              <a:off x="0" y="0"/>
              <a:ext cx="7320033" cy="2853149"/>
            </a:xfrm>
            <a:custGeom>
              <a:avLst/>
              <a:gdLst/>
              <a:ahLst/>
              <a:cxnLst/>
              <a:rect r="r" b="b" t="t" l="l"/>
              <a:pathLst>
                <a:path h="2853149" w="7320033">
                  <a:moveTo>
                    <a:pt x="0" y="0"/>
                  </a:moveTo>
                  <a:lnTo>
                    <a:pt x="7320033" y="0"/>
                  </a:lnTo>
                  <a:lnTo>
                    <a:pt x="7320033" y="2853149"/>
                  </a:lnTo>
                  <a:lnTo>
                    <a:pt x="0" y="28531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837360" y="501884"/>
              <a:ext cx="5170001" cy="1910630"/>
            </a:xfrm>
            <a:prstGeom prst="rect">
              <a:avLst/>
            </a:prstGeom>
          </p:spPr>
          <p:txBody>
            <a:bodyPr anchor="t" rtlCol="false" tIns="0" lIns="0" bIns="0" rIns="0">
              <a:spAutoFit/>
            </a:bodyPr>
            <a:lstStyle/>
            <a:p>
              <a:pPr>
                <a:lnSpc>
                  <a:spcPts val="5855"/>
                </a:lnSpc>
              </a:pPr>
              <a:r>
                <a:rPr lang="en-US" sz="4182">
                  <a:solidFill>
                    <a:srgbClr val="000000"/>
                  </a:solidFill>
                  <a:latin typeface="Arimo Bold"/>
                </a:rPr>
                <a:t>Data Normalization</a:t>
              </a:r>
            </a:p>
          </p:txBody>
        </p:sp>
      </p:grpSp>
      <p:sp>
        <p:nvSpPr>
          <p:cNvPr name="TextBox 14" id="14"/>
          <p:cNvSpPr txBox="true"/>
          <p:nvPr/>
        </p:nvSpPr>
        <p:spPr>
          <a:xfrm rot="0">
            <a:off x="1717184" y="5446544"/>
            <a:ext cx="6641051" cy="3623425"/>
          </a:xfrm>
          <a:prstGeom prst="rect">
            <a:avLst/>
          </a:prstGeom>
        </p:spPr>
        <p:txBody>
          <a:bodyPr anchor="t" rtlCol="false" tIns="0" lIns="0" bIns="0" rIns="0">
            <a:spAutoFit/>
          </a:bodyPr>
          <a:lstStyle/>
          <a:p>
            <a:pPr algn="l">
              <a:lnSpc>
                <a:spcPts val="4819"/>
              </a:lnSpc>
              <a:spcBef>
                <a:spcPct val="0"/>
              </a:spcBef>
            </a:pPr>
            <a:r>
              <a:rPr lang="en-US" sz="3442">
                <a:solidFill>
                  <a:srgbClr val="000000"/>
                </a:solidFill>
                <a:latin typeface="Varela Round"/>
              </a:rPr>
              <a:t>Raw data needs t</a:t>
            </a:r>
            <a:r>
              <a:rPr lang="en-US" sz="3442">
                <a:solidFill>
                  <a:srgbClr val="000000"/>
                </a:solidFill>
                <a:latin typeface="Varela Round"/>
              </a:rPr>
              <a:t>o be processed to remove or correct erroneous data that may affect analysis results, such as repeated or incomplete measures.</a:t>
            </a:r>
          </a:p>
        </p:txBody>
      </p:sp>
      <p:sp>
        <p:nvSpPr>
          <p:cNvPr name="TextBox 15" id="15"/>
          <p:cNvSpPr txBox="true"/>
          <p:nvPr/>
        </p:nvSpPr>
        <p:spPr>
          <a:xfrm rot="0">
            <a:off x="9598688" y="5456069"/>
            <a:ext cx="7366752" cy="3374957"/>
          </a:xfrm>
          <a:prstGeom prst="rect">
            <a:avLst/>
          </a:prstGeom>
        </p:spPr>
        <p:txBody>
          <a:bodyPr anchor="t" rtlCol="false" tIns="0" lIns="0" bIns="0" rIns="0">
            <a:spAutoFit/>
          </a:bodyPr>
          <a:lstStyle/>
          <a:p>
            <a:pPr algn="l">
              <a:lnSpc>
                <a:spcPts val="5397"/>
              </a:lnSpc>
              <a:spcBef>
                <a:spcPct val="0"/>
              </a:spcBef>
            </a:pPr>
            <a:r>
              <a:rPr lang="en-US" sz="3855">
                <a:solidFill>
                  <a:srgbClr val="000000"/>
                </a:solidFill>
                <a:latin typeface="Varela Round"/>
              </a:rPr>
              <a:t>To minimize variati</a:t>
            </a:r>
            <a:r>
              <a:rPr lang="en-US" sz="3855">
                <a:solidFill>
                  <a:srgbClr val="000000"/>
                </a:solidFill>
                <a:latin typeface="Varela Round"/>
              </a:rPr>
              <a:t>on and make data easier to compare, normalization is used to adjust differences in scale, size, or other characteristics.</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solidFill>
            <a:ln w="295275" cap="sq">
              <a:solidFill>
                <a:srgbClr val="78CED6"/>
              </a:solidFill>
              <a:prstDash val="solid"/>
              <a:miter/>
            </a:ln>
          </p:spPr>
        </p:sp>
        <p:sp>
          <p:nvSpPr>
            <p:cNvPr name="TextBox 4" id="4"/>
            <p:cNvSpPr txBox="true"/>
            <p:nvPr/>
          </p:nvSpPr>
          <p:spPr>
            <a:xfrm>
              <a:off x="0" y="-57150"/>
              <a:ext cx="4816593" cy="2766483"/>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1695085">
            <a:off x="-2000648" y="-2587309"/>
            <a:ext cx="5498515" cy="5348555"/>
          </a:xfrm>
          <a:custGeom>
            <a:avLst/>
            <a:gdLst/>
            <a:ahLst/>
            <a:cxnLst/>
            <a:rect r="r" b="b" t="t" l="l"/>
            <a:pathLst>
              <a:path h="5348555" w="5498515">
                <a:moveTo>
                  <a:pt x="0" y="0"/>
                </a:moveTo>
                <a:lnTo>
                  <a:pt x="5498514" y="0"/>
                </a:lnTo>
                <a:lnTo>
                  <a:pt x="5498514" y="5348555"/>
                </a:lnTo>
                <a:lnTo>
                  <a:pt x="0" y="5348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04207" y="6890956"/>
            <a:ext cx="4105515" cy="4704236"/>
          </a:xfrm>
          <a:custGeom>
            <a:avLst/>
            <a:gdLst/>
            <a:ahLst/>
            <a:cxnLst/>
            <a:rect r="r" b="b" t="t" l="l"/>
            <a:pathLst>
              <a:path h="4704236" w="4105515">
                <a:moveTo>
                  <a:pt x="0" y="0"/>
                </a:moveTo>
                <a:lnTo>
                  <a:pt x="4105515" y="0"/>
                </a:lnTo>
                <a:lnTo>
                  <a:pt x="4105515" y="4704236"/>
                </a:lnTo>
                <a:lnTo>
                  <a:pt x="0" y="4704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48188" y="5603566"/>
            <a:ext cx="4476372" cy="1744768"/>
            <a:chOff x="0" y="0"/>
            <a:chExt cx="5968497" cy="2326357"/>
          </a:xfrm>
        </p:grpSpPr>
        <p:sp>
          <p:nvSpPr>
            <p:cNvPr name="Freeform 8" id="8"/>
            <p:cNvSpPr/>
            <p:nvPr/>
          </p:nvSpPr>
          <p:spPr>
            <a:xfrm flipH="false" flipV="false" rot="0">
              <a:off x="0" y="0"/>
              <a:ext cx="5968497" cy="2326357"/>
            </a:xfrm>
            <a:custGeom>
              <a:avLst/>
              <a:gdLst/>
              <a:ahLst/>
              <a:cxnLst/>
              <a:rect r="r" b="b" t="t" l="l"/>
              <a:pathLst>
                <a:path h="2326357" w="5968497">
                  <a:moveTo>
                    <a:pt x="0" y="0"/>
                  </a:moveTo>
                  <a:lnTo>
                    <a:pt x="5968497" y="0"/>
                  </a:lnTo>
                  <a:lnTo>
                    <a:pt x="5968497" y="2326357"/>
                  </a:lnTo>
                  <a:lnTo>
                    <a:pt x="0" y="23263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954780" y="344540"/>
              <a:ext cx="4058937" cy="1561078"/>
            </a:xfrm>
            <a:prstGeom prst="rect">
              <a:avLst/>
            </a:prstGeom>
          </p:spPr>
          <p:txBody>
            <a:bodyPr anchor="t" rtlCol="false" tIns="0" lIns="0" bIns="0" rIns="0">
              <a:spAutoFit/>
            </a:bodyPr>
            <a:lstStyle/>
            <a:p>
              <a:pPr algn="ctr">
                <a:lnSpc>
                  <a:spcPts val="4910"/>
                </a:lnSpc>
              </a:pPr>
              <a:r>
                <a:rPr lang="en-US" sz="3507">
                  <a:solidFill>
                    <a:srgbClr val="000000"/>
                  </a:solidFill>
                  <a:latin typeface="Eastman Grotesque Bold"/>
                </a:rPr>
                <a:t>Statistical Analysis</a:t>
              </a:r>
            </a:p>
          </p:txBody>
        </p:sp>
      </p:grpSp>
      <p:sp>
        <p:nvSpPr>
          <p:cNvPr name="AutoShape 10" id="10"/>
          <p:cNvSpPr/>
          <p:nvPr/>
        </p:nvSpPr>
        <p:spPr>
          <a:xfrm flipV="true">
            <a:off x="1530445" y="5559136"/>
            <a:ext cx="15227111" cy="51955"/>
          </a:xfrm>
          <a:prstGeom prst="line">
            <a:avLst/>
          </a:prstGeom>
          <a:ln cap="flat" w="38100">
            <a:solidFill>
              <a:srgbClr val="000000"/>
            </a:solidFill>
            <a:prstDash val="solid"/>
            <a:headEnd type="diamond" len="lg" w="lg"/>
            <a:tailEnd type="diamond" len="lg" w="lg"/>
          </a:ln>
        </p:spPr>
      </p:sp>
      <p:grpSp>
        <p:nvGrpSpPr>
          <p:cNvPr name="Group 11" id="11"/>
          <p:cNvGrpSpPr/>
          <p:nvPr/>
        </p:nvGrpSpPr>
        <p:grpSpPr>
          <a:xfrm rot="0">
            <a:off x="6974800" y="3912576"/>
            <a:ext cx="4338400" cy="1690990"/>
            <a:chOff x="0" y="0"/>
            <a:chExt cx="5784533" cy="2254653"/>
          </a:xfrm>
        </p:grpSpPr>
        <p:sp>
          <p:nvSpPr>
            <p:cNvPr name="Freeform 12" id="12"/>
            <p:cNvSpPr/>
            <p:nvPr/>
          </p:nvSpPr>
          <p:spPr>
            <a:xfrm flipH="false" flipV="false" rot="0">
              <a:off x="0" y="0"/>
              <a:ext cx="5784533" cy="2254653"/>
            </a:xfrm>
            <a:custGeom>
              <a:avLst/>
              <a:gdLst/>
              <a:ahLst/>
              <a:cxnLst/>
              <a:rect r="r" b="b" t="t" l="l"/>
              <a:pathLst>
                <a:path h="2254653" w="5784533">
                  <a:moveTo>
                    <a:pt x="0" y="0"/>
                  </a:moveTo>
                  <a:lnTo>
                    <a:pt x="5784533" y="0"/>
                  </a:lnTo>
                  <a:lnTo>
                    <a:pt x="5784533" y="2254653"/>
                  </a:lnTo>
                  <a:lnTo>
                    <a:pt x="0" y="2254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977224" y="311098"/>
              <a:ext cx="3830085" cy="1546732"/>
            </a:xfrm>
            <a:prstGeom prst="rect">
              <a:avLst/>
            </a:prstGeom>
          </p:spPr>
          <p:txBody>
            <a:bodyPr anchor="t" rtlCol="false" tIns="0" lIns="0" bIns="0" rIns="0">
              <a:spAutoFit/>
            </a:bodyPr>
            <a:lstStyle/>
            <a:p>
              <a:pPr>
                <a:lnSpc>
                  <a:spcPts val="4736"/>
                </a:lnSpc>
              </a:pPr>
              <a:r>
                <a:rPr lang="en-US" sz="3383">
                  <a:solidFill>
                    <a:srgbClr val="000000"/>
                  </a:solidFill>
                  <a:latin typeface="Arimo Bold"/>
                </a:rPr>
                <a:t>Vis</a:t>
              </a:r>
              <a:r>
                <a:rPr lang="en-US" sz="3383">
                  <a:solidFill>
                    <a:srgbClr val="000000"/>
                  </a:solidFill>
                  <a:latin typeface="Arimo Bold"/>
                </a:rPr>
                <a:t>ualization Techniques</a:t>
              </a:r>
            </a:p>
          </p:txBody>
        </p:sp>
      </p:grpSp>
      <p:grpSp>
        <p:nvGrpSpPr>
          <p:cNvPr name="Group 14" id="14"/>
          <p:cNvGrpSpPr/>
          <p:nvPr/>
        </p:nvGrpSpPr>
        <p:grpSpPr>
          <a:xfrm rot="0">
            <a:off x="11253560" y="5603566"/>
            <a:ext cx="4150646" cy="1617809"/>
            <a:chOff x="0" y="0"/>
            <a:chExt cx="5534195" cy="2157078"/>
          </a:xfrm>
        </p:grpSpPr>
        <p:sp>
          <p:nvSpPr>
            <p:cNvPr name="Freeform 15" id="15"/>
            <p:cNvSpPr/>
            <p:nvPr/>
          </p:nvSpPr>
          <p:spPr>
            <a:xfrm flipH="false" flipV="false" rot="0">
              <a:off x="0" y="0"/>
              <a:ext cx="5534195" cy="2157078"/>
            </a:xfrm>
            <a:custGeom>
              <a:avLst/>
              <a:gdLst/>
              <a:ahLst/>
              <a:cxnLst/>
              <a:rect r="r" b="b" t="t" l="l"/>
              <a:pathLst>
                <a:path h="2157078" w="5534195">
                  <a:moveTo>
                    <a:pt x="0" y="0"/>
                  </a:moveTo>
                  <a:lnTo>
                    <a:pt x="5534195" y="0"/>
                  </a:lnTo>
                  <a:lnTo>
                    <a:pt x="5534195" y="2157078"/>
                  </a:lnTo>
                  <a:lnTo>
                    <a:pt x="0" y="2157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260065" y="262310"/>
              <a:ext cx="3830085" cy="1546732"/>
            </a:xfrm>
            <a:prstGeom prst="rect">
              <a:avLst/>
            </a:prstGeom>
          </p:spPr>
          <p:txBody>
            <a:bodyPr anchor="t" rtlCol="false" tIns="0" lIns="0" bIns="0" rIns="0">
              <a:spAutoFit/>
            </a:bodyPr>
            <a:lstStyle/>
            <a:p>
              <a:pPr>
                <a:lnSpc>
                  <a:spcPts val="4736"/>
                </a:lnSpc>
              </a:pPr>
              <a:r>
                <a:rPr lang="en-US" sz="3383">
                  <a:solidFill>
                    <a:srgbClr val="000000"/>
                  </a:solidFill>
                  <a:latin typeface="Arimo Bold"/>
                </a:rPr>
                <a:t>Predic</a:t>
              </a:r>
              <a:r>
                <a:rPr lang="en-US" sz="3383">
                  <a:solidFill>
                    <a:srgbClr val="000000"/>
                  </a:solidFill>
                  <a:latin typeface="Arimo Bold"/>
                </a:rPr>
                <a:t>tive Modeling</a:t>
              </a:r>
            </a:p>
          </p:txBody>
        </p:sp>
      </p:grpSp>
      <p:grpSp>
        <p:nvGrpSpPr>
          <p:cNvPr name="Group 17" id="17"/>
          <p:cNvGrpSpPr/>
          <p:nvPr/>
        </p:nvGrpSpPr>
        <p:grpSpPr>
          <a:xfrm rot="0">
            <a:off x="3511015" y="5354782"/>
            <a:ext cx="550718" cy="55071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TextBox 20" id="20"/>
          <p:cNvSpPr txBox="true"/>
          <p:nvPr/>
        </p:nvSpPr>
        <p:spPr>
          <a:xfrm rot="0">
            <a:off x="4436219" y="429167"/>
            <a:ext cx="9725283" cy="1075241"/>
          </a:xfrm>
          <a:prstGeom prst="rect">
            <a:avLst/>
          </a:prstGeom>
        </p:spPr>
        <p:txBody>
          <a:bodyPr anchor="t" rtlCol="false" tIns="0" lIns="0" bIns="0" rIns="0">
            <a:spAutoFit/>
          </a:bodyPr>
          <a:lstStyle/>
          <a:p>
            <a:pPr>
              <a:lnSpc>
                <a:spcPts val="8739"/>
              </a:lnSpc>
            </a:pPr>
            <a:r>
              <a:rPr lang="en-US" sz="6242">
                <a:solidFill>
                  <a:srgbClr val="000000"/>
                </a:solidFill>
                <a:latin typeface="Eastman Grotesque Bold"/>
              </a:rPr>
              <a:t>Exploratory data analysis</a:t>
            </a:r>
          </a:p>
        </p:txBody>
      </p:sp>
      <p:sp>
        <p:nvSpPr>
          <p:cNvPr name="TextBox 21" id="21"/>
          <p:cNvSpPr txBox="true"/>
          <p:nvPr/>
        </p:nvSpPr>
        <p:spPr>
          <a:xfrm rot="0">
            <a:off x="1109506" y="7269854"/>
            <a:ext cx="5904454" cy="2485499"/>
          </a:xfrm>
          <a:prstGeom prst="rect">
            <a:avLst/>
          </a:prstGeom>
        </p:spPr>
        <p:txBody>
          <a:bodyPr anchor="t" rtlCol="false" tIns="0" lIns="0" bIns="0" rIns="0">
            <a:spAutoFit/>
          </a:bodyPr>
          <a:lstStyle/>
          <a:p>
            <a:pPr>
              <a:lnSpc>
                <a:spcPts val="3977"/>
              </a:lnSpc>
              <a:spcBef>
                <a:spcPct val="0"/>
              </a:spcBef>
            </a:pPr>
            <a:r>
              <a:rPr lang="en-US" sz="2841">
                <a:solidFill>
                  <a:srgbClr val="000000"/>
                </a:solidFill>
                <a:latin typeface="Varela Round"/>
              </a:rPr>
              <a:t>Statistical meth</a:t>
            </a:r>
            <a:r>
              <a:rPr lang="en-US" sz="2841">
                <a:solidFill>
                  <a:srgbClr val="000000"/>
                </a:solidFill>
                <a:latin typeface="Varela Round"/>
              </a:rPr>
              <a:t>ods enable us to identify patterns and trends in data, assess the accuracy of predictions, and make data-driven conclusions.</a:t>
            </a:r>
          </a:p>
        </p:txBody>
      </p:sp>
      <p:sp>
        <p:nvSpPr>
          <p:cNvPr name="TextBox 22" id="22"/>
          <p:cNvSpPr txBox="true"/>
          <p:nvPr/>
        </p:nvSpPr>
        <p:spPr>
          <a:xfrm rot="0">
            <a:off x="11033899" y="7173152"/>
            <a:ext cx="5017214" cy="2582201"/>
          </a:xfrm>
          <a:prstGeom prst="rect">
            <a:avLst/>
          </a:prstGeom>
        </p:spPr>
        <p:txBody>
          <a:bodyPr anchor="t" rtlCol="false" tIns="0" lIns="0" bIns="0" rIns="0">
            <a:spAutoFit/>
          </a:bodyPr>
          <a:lstStyle/>
          <a:p>
            <a:pPr>
              <a:lnSpc>
                <a:spcPts val="4104"/>
              </a:lnSpc>
              <a:spcBef>
                <a:spcPct val="0"/>
              </a:spcBef>
            </a:pPr>
            <a:r>
              <a:rPr lang="en-US" sz="2931">
                <a:solidFill>
                  <a:srgbClr val="000000"/>
                </a:solidFill>
                <a:latin typeface="Varela Round"/>
              </a:rPr>
              <a:t>Machine learning algorithms and predictive m</a:t>
            </a:r>
            <a:r>
              <a:rPr lang="en-US" sz="2931">
                <a:solidFill>
                  <a:srgbClr val="000000"/>
                </a:solidFill>
                <a:latin typeface="Varela Round"/>
              </a:rPr>
              <a:t>odels enable us to forecast future weather conditions and their impact.</a:t>
            </a:r>
          </a:p>
        </p:txBody>
      </p:sp>
      <p:grpSp>
        <p:nvGrpSpPr>
          <p:cNvPr name="Group 23" id="23"/>
          <p:cNvGrpSpPr/>
          <p:nvPr/>
        </p:nvGrpSpPr>
        <p:grpSpPr>
          <a:xfrm rot="0">
            <a:off x="8593282" y="5354782"/>
            <a:ext cx="550718" cy="55071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26" id="26"/>
          <p:cNvGrpSpPr/>
          <p:nvPr/>
        </p:nvGrpSpPr>
        <p:grpSpPr>
          <a:xfrm rot="0">
            <a:off x="12991788" y="5354782"/>
            <a:ext cx="550718" cy="55071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TextBox 29" id="29"/>
          <p:cNvSpPr txBox="true"/>
          <p:nvPr/>
        </p:nvSpPr>
        <p:spPr>
          <a:xfrm rot="0">
            <a:off x="6915161" y="1676339"/>
            <a:ext cx="4764942" cy="2344942"/>
          </a:xfrm>
          <a:prstGeom prst="rect">
            <a:avLst/>
          </a:prstGeom>
        </p:spPr>
        <p:txBody>
          <a:bodyPr anchor="t" rtlCol="false" tIns="0" lIns="0" bIns="0" rIns="0">
            <a:spAutoFit/>
          </a:bodyPr>
          <a:lstStyle/>
          <a:p>
            <a:pPr>
              <a:lnSpc>
                <a:spcPts val="3732"/>
              </a:lnSpc>
              <a:spcBef>
                <a:spcPct val="0"/>
              </a:spcBef>
            </a:pPr>
            <a:r>
              <a:rPr lang="en-US" sz="2666">
                <a:solidFill>
                  <a:srgbClr val="000000"/>
                </a:solidFill>
                <a:latin typeface="Varela Round"/>
              </a:rPr>
              <a:t>Data visualization tools, such as graphs and chart</a:t>
            </a:r>
            <a:r>
              <a:rPr lang="en-US" sz="2666">
                <a:solidFill>
                  <a:srgbClr val="000000"/>
                </a:solidFill>
                <a:latin typeface="Varela Round"/>
              </a:rPr>
              <a:t>s, allow users to easily understand trends and patterns in data and make predictions.</a:t>
            </a:r>
          </a:p>
        </p:txBody>
      </p:sp>
    </p:spTree>
  </p:cSld>
  <p:clrMapOvr>
    <a:masterClrMapping/>
  </p:clrMapOvr>
  <p:transition spd="slow">
    <p:push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6D3FB"/>
        </a:solidFill>
      </p:bgPr>
    </p:bg>
    <p:spTree>
      <p:nvGrpSpPr>
        <p:cNvPr id="1" name=""/>
        <p:cNvGrpSpPr/>
        <p:nvPr/>
      </p:nvGrpSpPr>
      <p:grpSpPr>
        <a:xfrm>
          <a:off x="0" y="0"/>
          <a:ext cx="0" cy="0"/>
          <a:chOff x="0" y="0"/>
          <a:chExt cx="0" cy="0"/>
        </a:xfrm>
      </p:grpSpPr>
      <p:grpSp>
        <p:nvGrpSpPr>
          <p:cNvPr name="Group 2" id="2"/>
          <p:cNvGrpSpPr/>
          <p:nvPr/>
        </p:nvGrpSpPr>
        <p:grpSpPr>
          <a:xfrm rot="0">
            <a:off x="4110149" y="2177042"/>
            <a:ext cx="10573549" cy="5932917"/>
            <a:chOff x="0" y="0"/>
            <a:chExt cx="3317484" cy="1861471"/>
          </a:xfrm>
        </p:grpSpPr>
        <p:sp>
          <p:nvSpPr>
            <p:cNvPr name="Freeform 3" id="3"/>
            <p:cNvSpPr/>
            <p:nvPr/>
          </p:nvSpPr>
          <p:spPr>
            <a:xfrm flipH="false" flipV="false" rot="0">
              <a:off x="0" y="0"/>
              <a:ext cx="3317484" cy="1861471"/>
            </a:xfrm>
            <a:custGeom>
              <a:avLst/>
              <a:gdLst/>
              <a:ahLst/>
              <a:cxnLst/>
              <a:rect r="r" b="b" t="t" l="l"/>
              <a:pathLst>
                <a:path h="1861471" w="3317484">
                  <a:moveTo>
                    <a:pt x="0" y="0"/>
                  </a:moveTo>
                  <a:lnTo>
                    <a:pt x="3317484" y="0"/>
                  </a:lnTo>
                  <a:lnTo>
                    <a:pt x="3317484" y="1861471"/>
                  </a:lnTo>
                  <a:lnTo>
                    <a:pt x="0" y="1861471"/>
                  </a:lnTo>
                  <a:close/>
                </a:path>
              </a:pathLst>
            </a:custGeom>
            <a:solidFill>
              <a:srgbClr val="FFFFFF"/>
            </a:solidFill>
          </p:spPr>
        </p:sp>
      </p:grpSp>
      <p:sp>
        <p:nvSpPr>
          <p:cNvPr name="Freeform 4" id="4"/>
          <p:cNvSpPr/>
          <p:nvPr/>
        </p:nvSpPr>
        <p:spPr>
          <a:xfrm flipH="false" flipV="false" rot="0">
            <a:off x="7913025" y="1837536"/>
            <a:ext cx="2461951" cy="801253"/>
          </a:xfrm>
          <a:custGeom>
            <a:avLst/>
            <a:gdLst/>
            <a:ahLst/>
            <a:cxnLst/>
            <a:rect r="r" b="b" t="t" l="l"/>
            <a:pathLst>
              <a:path h="801253" w="2461951">
                <a:moveTo>
                  <a:pt x="0" y="0"/>
                </a:moveTo>
                <a:lnTo>
                  <a:pt x="2461950" y="0"/>
                </a:lnTo>
                <a:lnTo>
                  <a:pt x="2461950" y="801253"/>
                </a:lnTo>
                <a:lnTo>
                  <a:pt x="0" y="801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055914" y="2238163"/>
            <a:ext cx="3889122" cy="10913353"/>
          </a:xfrm>
          <a:custGeom>
            <a:avLst/>
            <a:gdLst/>
            <a:ahLst/>
            <a:cxnLst/>
            <a:rect r="r" b="b" t="t" l="l"/>
            <a:pathLst>
              <a:path h="10913353" w="3889122">
                <a:moveTo>
                  <a:pt x="3889122" y="0"/>
                </a:moveTo>
                <a:lnTo>
                  <a:pt x="0" y="0"/>
                </a:lnTo>
                <a:lnTo>
                  <a:pt x="0" y="10913353"/>
                </a:lnTo>
                <a:lnTo>
                  <a:pt x="3889122" y="10913353"/>
                </a:lnTo>
                <a:lnTo>
                  <a:pt x="388912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110149" y="3937408"/>
            <a:ext cx="10383239" cy="1371602"/>
          </a:xfrm>
          <a:prstGeom prst="rect">
            <a:avLst/>
          </a:prstGeom>
        </p:spPr>
        <p:txBody>
          <a:bodyPr anchor="t" rtlCol="false" tIns="0" lIns="0" bIns="0" rIns="0">
            <a:spAutoFit/>
          </a:bodyPr>
          <a:lstStyle/>
          <a:p>
            <a:pPr algn="ctr">
              <a:lnSpc>
                <a:spcPts val="10200"/>
              </a:lnSpc>
            </a:pPr>
            <a:r>
              <a:rPr lang="en-US" sz="10200">
                <a:solidFill>
                  <a:srgbClr val="2E2E2E"/>
                </a:solidFill>
                <a:latin typeface="Gliker Semi-Bold"/>
              </a:rPr>
              <a:t>VISUALIZATION</a:t>
            </a:r>
          </a:p>
        </p:txBody>
      </p:sp>
      <p:sp>
        <p:nvSpPr>
          <p:cNvPr name="Freeform 7" id="7"/>
          <p:cNvSpPr/>
          <p:nvPr/>
        </p:nvSpPr>
        <p:spPr>
          <a:xfrm flipH="false" flipV="false" rot="0">
            <a:off x="13405988" y="6417129"/>
            <a:ext cx="2555421" cy="2555421"/>
          </a:xfrm>
          <a:custGeom>
            <a:avLst/>
            <a:gdLst/>
            <a:ahLst/>
            <a:cxnLst/>
            <a:rect r="r" b="b" t="t" l="l"/>
            <a:pathLst>
              <a:path h="2555421" w="2555421">
                <a:moveTo>
                  <a:pt x="0" y="0"/>
                </a:moveTo>
                <a:lnTo>
                  <a:pt x="2555422" y="0"/>
                </a:lnTo>
                <a:lnTo>
                  <a:pt x="2555422" y="2555421"/>
                </a:lnTo>
                <a:lnTo>
                  <a:pt x="0" y="25554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DAFzq2RNmCU</dc:identifier>
  <dcterms:modified xsi:type="dcterms:W3CDTF">2011-08-01T06:04:30Z</dcterms:modified>
  <cp:revision>1</cp:revision>
  <dc:title>WEATHER DATA ANALYSIS</dc:title>
</cp:coreProperties>
</file>